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Lst>
  <p:notesMasterIdLst>
    <p:notesMasterId r:id="rId58"/>
  </p:notesMasterIdLst>
  <p:handoutMasterIdLst>
    <p:handoutMasterId r:id="rId59"/>
  </p:handoutMasterIdLst>
  <p:sldIdLst>
    <p:sldId id="575" r:id="rId2"/>
    <p:sldId id="718" r:id="rId3"/>
    <p:sldId id="576" r:id="rId4"/>
    <p:sldId id="721" r:id="rId5"/>
    <p:sldId id="687" r:id="rId6"/>
    <p:sldId id="577" r:id="rId7"/>
    <p:sldId id="578" r:id="rId8"/>
    <p:sldId id="727" r:id="rId9"/>
    <p:sldId id="642" r:id="rId10"/>
    <p:sldId id="691" r:id="rId11"/>
    <p:sldId id="748" r:id="rId12"/>
    <p:sldId id="752" r:id="rId13"/>
    <p:sldId id="749" r:id="rId14"/>
    <p:sldId id="754" r:id="rId15"/>
    <p:sldId id="750" r:id="rId16"/>
    <p:sldId id="753" r:id="rId17"/>
    <p:sldId id="751" r:id="rId18"/>
    <p:sldId id="686" r:id="rId19"/>
    <p:sldId id="722" r:id="rId20"/>
    <p:sldId id="652" r:id="rId21"/>
    <p:sldId id="656" r:id="rId22"/>
    <p:sldId id="726" r:id="rId23"/>
    <p:sldId id="657" r:id="rId24"/>
    <p:sldId id="728" r:id="rId25"/>
    <p:sldId id="658" r:id="rId26"/>
    <p:sldId id="729" r:id="rId27"/>
    <p:sldId id="659" r:id="rId28"/>
    <p:sldId id="730" r:id="rId29"/>
    <p:sldId id="760" r:id="rId30"/>
    <p:sldId id="660" r:id="rId31"/>
    <p:sldId id="731" r:id="rId32"/>
    <p:sldId id="724" r:id="rId33"/>
    <p:sldId id="600" r:id="rId34"/>
    <p:sldId id="666" r:id="rId35"/>
    <p:sldId id="723" r:id="rId36"/>
    <p:sldId id="732" r:id="rId37"/>
    <p:sldId id="733" r:id="rId38"/>
    <p:sldId id="734" r:id="rId39"/>
    <p:sldId id="735" r:id="rId40"/>
    <p:sldId id="736" r:id="rId41"/>
    <p:sldId id="737" r:id="rId42"/>
    <p:sldId id="738" r:id="rId43"/>
    <p:sldId id="739" r:id="rId44"/>
    <p:sldId id="740" r:id="rId45"/>
    <p:sldId id="741" r:id="rId46"/>
    <p:sldId id="759" r:id="rId47"/>
    <p:sldId id="755" r:id="rId48"/>
    <p:sldId id="756" r:id="rId49"/>
    <p:sldId id="757" r:id="rId50"/>
    <p:sldId id="742" r:id="rId51"/>
    <p:sldId id="743" r:id="rId52"/>
    <p:sldId id="744" r:id="rId53"/>
    <p:sldId id="692" r:id="rId54"/>
    <p:sldId id="693" r:id="rId55"/>
    <p:sldId id="673" r:id="rId56"/>
    <p:sldId id="758" r:id="rId57"/>
  </p:sldIdLst>
  <p:sldSz cx="9144000" cy="6858000" type="screen4x3"/>
  <p:notesSz cx="6797675" cy="9874250"/>
  <p:defaultTextStyle>
    <a:defPPr>
      <a:defRPr lang="tr-TR"/>
    </a:defPPr>
    <a:lvl1pPr algn="l" rtl="0" eaLnBrk="0" fontAlgn="base" hangingPunct="0">
      <a:spcBef>
        <a:spcPct val="0"/>
      </a:spcBef>
      <a:spcAft>
        <a:spcPct val="0"/>
      </a:spcAft>
      <a:defRPr sz="2800" b="1" u="sng" kern="1200">
        <a:solidFill>
          <a:schemeClr val="tx1"/>
        </a:solidFill>
        <a:latin typeface="Arial" charset="0"/>
        <a:ea typeface="+mn-ea"/>
        <a:cs typeface="+mn-cs"/>
      </a:defRPr>
    </a:lvl1pPr>
    <a:lvl2pPr marL="457200" algn="l" rtl="0" eaLnBrk="0" fontAlgn="base" hangingPunct="0">
      <a:spcBef>
        <a:spcPct val="0"/>
      </a:spcBef>
      <a:spcAft>
        <a:spcPct val="0"/>
      </a:spcAft>
      <a:defRPr sz="2800" b="1" u="sng" kern="1200">
        <a:solidFill>
          <a:schemeClr val="tx1"/>
        </a:solidFill>
        <a:latin typeface="Arial" charset="0"/>
        <a:ea typeface="+mn-ea"/>
        <a:cs typeface="+mn-cs"/>
      </a:defRPr>
    </a:lvl2pPr>
    <a:lvl3pPr marL="914400" algn="l" rtl="0" eaLnBrk="0" fontAlgn="base" hangingPunct="0">
      <a:spcBef>
        <a:spcPct val="0"/>
      </a:spcBef>
      <a:spcAft>
        <a:spcPct val="0"/>
      </a:spcAft>
      <a:defRPr sz="2800" b="1" u="sng" kern="1200">
        <a:solidFill>
          <a:schemeClr val="tx1"/>
        </a:solidFill>
        <a:latin typeface="Arial" charset="0"/>
        <a:ea typeface="+mn-ea"/>
        <a:cs typeface="+mn-cs"/>
      </a:defRPr>
    </a:lvl3pPr>
    <a:lvl4pPr marL="1371600" algn="l" rtl="0" eaLnBrk="0" fontAlgn="base" hangingPunct="0">
      <a:spcBef>
        <a:spcPct val="0"/>
      </a:spcBef>
      <a:spcAft>
        <a:spcPct val="0"/>
      </a:spcAft>
      <a:defRPr sz="2800" b="1" u="sng" kern="1200">
        <a:solidFill>
          <a:schemeClr val="tx1"/>
        </a:solidFill>
        <a:latin typeface="Arial" charset="0"/>
        <a:ea typeface="+mn-ea"/>
        <a:cs typeface="+mn-cs"/>
      </a:defRPr>
    </a:lvl4pPr>
    <a:lvl5pPr marL="1828800" algn="l" rtl="0" eaLnBrk="0" fontAlgn="base" hangingPunct="0">
      <a:spcBef>
        <a:spcPct val="0"/>
      </a:spcBef>
      <a:spcAft>
        <a:spcPct val="0"/>
      </a:spcAft>
      <a:defRPr sz="2800" b="1" u="sng" kern="1200">
        <a:solidFill>
          <a:schemeClr val="tx1"/>
        </a:solidFill>
        <a:latin typeface="Arial" charset="0"/>
        <a:ea typeface="+mn-ea"/>
        <a:cs typeface="+mn-cs"/>
      </a:defRPr>
    </a:lvl5pPr>
    <a:lvl6pPr marL="2286000" algn="l" defTabSz="914400" rtl="0" eaLnBrk="1" latinLnBrk="0" hangingPunct="1">
      <a:defRPr sz="2800" b="1" u="sng" kern="1200">
        <a:solidFill>
          <a:schemeClr val="tx1"/>
        </a:solidFill>
        <a:latin typeface="Arial" charset="0"/>
        <a:ea typeface="+mn-ea"/>
        <a:cs typeface="+mn-cs"/>
      </a:defRPr>
    </a:lvl6pPr>
    <a:lvl7pPr marL="2743200" algn="l" defTabSz="914400" rtl="0" eaLnBrk="1" latinLnBrk="0" hangingPunct="1">
      <a:defRPr sz="2800" b="1" u="sng" kern="1200">
        <a:solidFill>
          <a:schemeClr val="tx1"/>
        </a:solidFill>
        <a:latin typeface="Arial" charset="0"/>
        <a:ea typeface="+mn-ea"/>
        <a:cs typeface="+mn-cs"/>
      </a:defRPr>
    </a:lvl7pPr>
    <a:lvl8pPr marL="3200400" algn="l" defTabSz="914400" rtl="0" eaLnBrk="1" latinLnBrk="0" hangingPunct="1">
      <a:defRPr sz="2800" b="1" u="sng" kern="1200">
        <a:solidFill>
          <a:schemeClr val="tx1"/>
        </a:solidFill>
        <a:latin typeface="Arial" charset="0"/>
        <a:ea typeface="+mn-ea"/>
        <a:cs typeface="+mn-cs"/>
      </a:defRPr>
    </a:lvl8pPr>
    <a:lvl9pPr marL="3657600" algn="l" defTabSz="914400" rtl="0" eaLnBrk="1" latinLnBrk="0" hangingPunct="1">
      <a:defRPr sz="2800" b="1" u="sng"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66FF"/>
    <a:srgbClr val="DDDDDD"/>
    <a:srgbClr val="969696"/>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43" autoAdjust="0"/>
    <p:restoredTop sz="94507" autoAdjust="0"/>
  </p:normalViewPr>
  <p:slideViewPr>
    <p:cSldViewPr>
      <p:cViewPr varScale="1">
        <p:scale>
          <a:sx n="75" d="100"/>
          <a:sy n="75" d="100"/>
        </p:scale>
        <p:origin x="-105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056"/>
    </p:cViewPr>
  </p:sorterViewPr>
  <p:notesViewPr>
    <p:cSldViewPr>
      <p:cViewPr varScale="1">
        <p:scale>
          <a:sx n="47" d="100"/>
          <a:sy n="47" d="100"/>
        </p:scale>
        <p:origin x="-1938" y="-114"/>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D416A7-399B-472E-A5C6-A1A6D9D86C10}"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tr-TR"/>
        </a:p>
      </dgm:t>
    </dgm:pt>
    <dgm:pt modelId="{2F2BD828-3C8D-4088-902A-29A2C5246C2B}">
      <dgm:prSet phldrT="[Metin]" custT="1"/>
      <dgm:spPr>
        <a:xfrm rot="16200000">
          <a:off x="729604" y="703939"/>
          <a:ext cx="3173387" cy="3019694"/>
        </a:xfrm>
        <a:solidFill>
          <a:srgbClr val="4F81BD">
            <a:hueOff val="0"/>
            <a:satOff val="0"/>
            <a:lumOff val="0"/>
            <a:alphaOff val="0"/>
          </a:srgbClr>
        </a:solidFill>
        <a:ln w="15875" cap="flat" cmpd="sng" algn="ctr">
          <a:solidFill>
            <a:sysClr val="window" lastClr="FFFFFF">
              <a:hueOff val="0"/>
              <a:satOff val="0"/>
              <a:lumOff val="0"/>
              <a:alphaOff val="0"/>
            </a:sysClr>
          </a:solidFill>
          <a:prstDash val="solid"/>
        </a:ln>
        <a:effectLst/>
      </dgm:spPr>
      <dgm:t>
        <a:bodyPr vert="vert"/>
        <a:lstStyle/>
        <a:p>
          <a:r>
            <a:rPr lang="tr-TR" sz="4000" dirty="0" err="1" smtClean="0">
              <a:solidFill>
                <a:sysClr val="window" lastClr="FFFFFF"/>
              </a:solidFill>
              <a:latin typeface="Calibri"/>
              <a:ea typeface="+mn-ea"/>
              <a:cs typeface="+mn-cs"/>
            </a:rPr>
            <a:t>Mirror</a:t>
          </a:r>
          <a:r>
            <a:rPr lang="tr-TR" sz="4000" dirty="0" smtClean="0">
              <a:solidFill>
                <a:sysClr val="window" lastClr="FFFFFF"/>
              </a:solidFill>
              <a:latin typeface="Calibri"/>
              <a:ea typeface="+mn-ea"/>
              <a:cs typeface="+mn-cs"/>
            </a:rPr>
            <a:t> </a:t>
          </a:r>
          <a:r>
            <a:rPr lang="tr-TR" sz="4000" dirty="0" err="1" smtClean="0">
              <a:solidFill>
                <a:sysClr val="window" lastClr="FFFFFF"/>
              </a:solidFill>
              <a:latin typeface="Calibri"/>
              <a:ea typeface="+mn-ea"/>
              <a:cs typeface="+mn-cs"/>
            </a:rPr>
            <a:t>Committees</a:t>
          </a:r>
          <a:r>
            <a:rPr lang="tr-TR" sz="4000" dirty="0" smtClean="0">
              <a:solidFill>
                <a:sysClr val="window" lastClr="FFFFFF"/>
              </a:solidFill>
              <a:latin typeface="Calibri"/>
              <a:ea typeface="+mn-ea"/>
              <a:cs typeface="+mn-cs"/>
            </a:rPr>
            <a:t> </a:t>
          </a:r>
          <a:endParaRPr lang="tr-TR" sz="4000" dirty="0">
            <a:solidFill>
              <a:sysClr val="window" lastClr="FFFFFF"/>
            </a:solidFill>
            <a:latin typeface="Calibri"/>
            <a:ea typeface="+mn-ea"/>
            <a:cs typeface="+mn-cs"/>
          </a:endParaRPr>
        </a:p>
      </dgm:t>
    </dgm:pt>
    <dgm:pt modelId="{89C9A3AF-A616-45B0-9365-007D89597A42}" type="parTrans" cxnId="{83E5B3F2-E263-40D9-BDFB-E37C03C52FB5}">
      <dgm:prSet/>
      <dgm:spPr/>
      <dgm:t>
        <a:bodyPr/>
        <a:lstStyle/>
        <a:p>
          <a:endParaRPr lang="tr-TR"/>
        </a:p>
      </dgm:t>
    </dgm:pt>
    <dgm:pt modelId="{C6CD1012-3BD2-40C3-86E8-0051F4C9440F}" type="sibTrans" cxnId="{83E5B3F2-E263-40D9-BDFB-E37C03C52FB5}">
      <dgm:prSet/>
      <dgm:spPr/>
      <dgm:t>
        <a:bodyPr/>
        <a:lstStyle/>
        <a:p>
          <a:endParaRPr lang="tr-TR"/>
        </a:p>
      </dgm:t>
    </dgm:pt>
    <dgm:pt modelId="{FF26902C-5BEB-46EF-AE10-7A58F4F73A7F}">
      <dgm:prSet phldrT="[Metin]">
        <dgm:style>
          <a:lnRef idx="1">
            <a:schemeClr val="accent3"/>
          </a:lnRef>
          <a:fillRef idx="2">
            <a:schemeClr val="accent3"/>
          </a:fillRef>
          <a:effectRef idx="1">
            <a:schemeClr val="accent3"/>
          </a:effectRef>
          <a:fontRef idx="minor">
            <a:schemeClr val="dk1"/>
          </a:fontRef>
        </dgm:style>
      </dgm:prSet>
      <dgm:spPr>
        <a:xfrm>
          <a:off x="4368495" y="212127"/>
          <a:ext cx="2711753" cy="826754"/>
        </a:xfrm>
        <a:solidFill>
          <a:srgbClr val="4BACC6">
            <a:lumMod val="40000"/>
            <a:lumOff val="60000"/>
          </a:srgbClr>
        </a:solidFill>
        <a:ln w="9525" cap="flat" cmpd="sng" algn="ctr">
          <a:solidFill>
            <a:srgbClr val="9BBB59"/>
          </a:solidFill>
          <a:prstDash val="solid"/>
        </a:ln>
        <a:effectLst>
          <a:outerShdw blurRad="63500" dist="50800" dir="5400000" sx="98000" sy="98000" rotWithShape="0">
            <a:srgbClr val="000000">
              <a:alpha val="20000"/>
            </a:srgbClr>
          </a:outerShdw>
        </a:effectLst>
      </dgm:spPr>
      <dgm:t>
        <a:bodyPr/>
        <a:lstStyle/>
        <a:p>
          <a:r>
            <a:rPr lang="tr-TR" dirty="0" smtClean="0">
              <a:solidFill>
                <a:sysClr val="windowText" lastClr="000000"/>
              </a:solidFill>
              <a:latin typeface="Calibri"/>
              <a:ea typeface="+mn-ea"/>
              <a:cs typeface="+mn-cs"/>
            </a:rPr>
            <a:t>ISO- Technical </a:t>
          </a:r>
          <a:r>
            <a:rPr lang="tr-TR" dirty="0" err="1" smtClean="0">
              <a:solidFill>
                <a:sysClr val="windowText" lastClr="000000"/>
              </a:solidFill>
              <a:latin typeface="Calibri"/>
              <a:ea typeface="+mn-ea"/>
              <a:cs typeface="+mn-cs"/>
            </a:rPr>
            <a:t>committees</a:t>
          </a:r>
          <a:endParaRPr lang="tr-TR" dirty="0">
            <a:solidFill>
              <a:sysClr val="windowText" lastClr="000000"/>
            </a:solidFill>
            <a:latin typeface="Calibri"/>
            <a:ea typeface="+mn-ea"/>
            <a:cs typeface="+mn-cs"/>
          </a:endParaRPr>
        </a:p>
      </dgm:t>
    </dgm:pt>
    <dgm:pt modelId="{E3C9914F-0812-4F30-8624-B02E88A45546}" type="parTrans" cxnId="{2B3C58F3-F88B-4407-975A-482ED1A1274D}">
      <dgm:prSet/>
      <dgm:spPr>
        <a:xfrm>
          <a:off x="3826145" y="625504"/>
          <a:ext cx="542350" cy="1588281"/>
        </a:xfrm>
        <a:noFill/>
        <a:ln w="15875" cap="flat" cmpd="sng" algn="ctr">
          <a:solidFill>
            <a:srgbClr val="4F81BD">
              <a:shade val="60000"/>
              <a:hueOff val="0"/>
              <a:satOff val="0"/>
              <a:lumOff val="0"/>
              <a:alphaOff val="0"/>
            </a:srgbClr>
          </a:solidFill>
          <a:prstDash val="solid"/>
        </a:ln>
        <a:effectLst/>
      </dgm:spPr>
      <dgm:t>
        <a:bodyPr/>
        <a:lstStyle/>
        <a:p>
          <a:endParaRPr lang="tr-TR">
            <a:solidFill>
              <a:sysClr val="windowText" lastClr="000000">
                <a:hueOff val="0"/>
                <a:satOff val="0"/>
                <a:lumOff val="0"/>
                <a:alphaOff val="0"/>
              </a:sysClr>
            </a:solidFill>
            <a:latin typeface="Calibri"/>
            <a:ea typeface="+mn-ea"/>
            <a:cs typeface="+mn-cs"/>
          </a:endParaRPr>
        </a:p>
      </dgm:t>
    </dgm:pt>
    <dgm:pt modelId="{F7C39544-3574-498F-A81F-607DC84D203B}" type="sibTrans" cxnId="{2B3C58F3-F88B-4407-975A-482ED1A1274D}">
      <dgm:prSet/>
      <dgm:spPr/>
      <dgm:t>
        <a:bodyPr/>
        <a:lstStyle/>
        <a:p>
          <a:endParaRPr lang="tr-TR"/>
        </a:p>
      </dgm:t>
    </dgm:pt>
    <dgm:pt modelId="{4EF5B8D6-EBC6-46F0-B048-6BBCF1BE6570}">
      <dgm:prSet phldrT="[Metin]"/>
      <dgm:spPr>
        <a:xfrm>
          <a:off x="4368495" y="1245570"/>
          <a:ext cx="2711753" cy="826754"/>
        </a:xfrm>
        <a:solidFill>
          <a:srgbClr val="4BACC6">
            <a:lumMod val="40000"/>
            <a:lumOff val="60000"/>
          </a:srgbClr>
        </a:solidFill>
        <a:ln w="15875" cap="flat" cmpd="sng" algn="ctr">
          <a:solidFill>
            <a:sysClr val="window" lastClr="FFFFFF">
              <a:hueOff val="0"/>
              <a:satOff val="0"/>
              <a:lumOff val="0"/>
              <a:alphaOff val="0"/>
            </a:sysClr>
          </a:solidFill>
          <a:prstDash val="solid"/>
        </a:ln>
        <a:effectLst/>
      </dgm:spPr>
      <dgm:t>
        <a:bodyPr/>
        <a:lstStyle/>
        <a:p>
          <a:r>
            <a:rPr lang="tr-TR" dirty="0" smtClean="0">
              <a:solidFill>
                <a:sysClr val="windowText" lastClr="000000"/>
              </a:solidFill>
              <a:latin typeface="Calibri"/>
              <a:ea typeface="+mn-ea"/>
              <a:cs typeface="+mn-cs"/>
            </a:rPr>
            <a:t>IEC- Technical </a:t>
          </a:r>
          <a:r>
            <a:rPr lang="tr-TR" dirty="0" err="1" smtClean="0">
              <a:solidFill>
                <a:sysClr val="windowText" lastClr="000000"/>
              </a:solidFill>
              <a:latin typeface="Calibri"/>
              <a:ea typeface="+mn-ea"/>
              <a:cs typeface="+mn-cs"/>
            </a:rPr>
            <a:t>committees</a:t>
          </a:r>
          <a:endParaRPr lang="tr-TR" dirty="0">
            <a:solidFill>
              <a:sysClr val="windowText" lastClr="000000"/>
            </a:solidFill>
            <a:latin typeface="Calibri"/>
            <a:ea typeface="+mn-ea"/>
            <a:cs typeface="+mn-cs"/>
          </a:endParaRPr>
        </a:p>
      </dgm:t>
    </dgm:pt>
    <dgm:pt modelId="{258C0954-AB07-4D07-8AA8-E8681BCEA33C}" type="parTrans" cxnId="{C2B73410-8A7D-494B-B58A-C93631CFED4A}">
      <dgm:prSet/>
      <dgm:spPr>
        <a:xfrm>
          <a:off x="3826145" y="1658947"/>
          <a:ext cx="542350" cy="554839"/>
        </a:xfrm>
        <a:noFill/>
        <a:ln w="15875" cap="flat" cmpd="sng" algn="ctr">
          <a:solidFill>
            <a:srgbClr val="4F81BD">
              <a:shade val="60000"/>
              <a:hueOff val="0"/>
              <a:satOff val="0"/>
              <a:lumOff val="0"/>
              <a:alphaOff val="0"/>
            </a:srgbClr>
          </a:solidFill>
          <a:prstDash val="solid"/>
        </a:ln>
        <a:effectLst/>
      </dgm:spPr>
      <dgm:t>
        <a:bodyPr/>
        <a:lstStyle/>
        <a:p>
          <a:endParaRPr lang="tr-TR">
            <a:solidFill>
              <a:sysClr val="windowText" lastClr="000000">
                <a:hueOff val="0"/>
                <a:satOff val="0"/>
                <a:lumOff val="0"/>
                <a:alphaOff val="0"/>
              </a:sysClr>
            </a:solidFill>
            <a:latin typeface="Calibri"/>
            <a:ea typeface="+mn-ea"/>
            <a:cs typeface="+mn-cs"/>
          </a:endParaRPr>
        </a:p>
      </dgm:t>
    </dgm:pt>
    <dgm:pt modelId="{F04C5306-5269-4A03-86D8-BE1211ED7B7A}" type="sibTrans" cxnId="{C2B73410-8A7D-494B-B58A-C93631CFED4A}">
      <dgm:prSet/>
      <dgm:spPr/>
      <dgm:t>
        <a:bodyPr/>
        <a:lstStyle/>
        <a:p>
          <a:endParaRPr lang="tr-TR"/>
        </a:p>
      </dgm:t>
    </dgm:pt>
    <dgm:pt modelId="{9DCC8F93-CE29-4841-B73C-A02EADE60808}">
      <dgm:prSet phldrT="[Metin]"/>
      <dgm:spPr>
        <a:xfrm>
          <a:off x="4368495" y="2279013"/>
          <a:ext cx="2711753" cy="826754"/>
        </a:xfrm>
        <a:solidFill>
          <a:srgbClr val="4BACC6">
            <a:lumMod val="40000"/>
            <a:lumOff val="60000"/>
          </a:srgbClr>
        </a:solidFill>
        <a:ln w="15875" cap="flat" cmpd="sng" algn="ctr">
          <a:solidFill>
            <a:sysClr val="window" lastClr="FFFFFF">
              <a:hueOff val="0"/>
              <a:satOff val="0"/>
              <a:lumOff val="0"/>
              <a:alphaOff val="0"/>
            </a:sysClr>
          </a:solidFill>
          <a:prstDash val="solid"/>
        </a:ln>
        <a:effectLst/>
      </dgm:spPr>
      <dgm:t>
        <a:bodyPr/>
        <a:lstStyle/>
        <a:p>
          <a:r>
            <a:rPr lang="tr-TR" dirty="0" smtClean="0">
              <a:solidFill>
                <a:sysClr val="window" lastClr="FFFFFF"/>
              </a:solidFill>
              <a:latin typeface="Calibri"/>
              <a:ea typeface="+mn-ea"/>
              <a:cs typeface="+mn-cs"/>
            </a:rPr>
            <a:t>  </a:t>
          </a:r>
          <a:r>
            <a:rPr lang="tr-TR" dirty="0" smtClean="0">
              <a:solidFill>
                <a:sysClr val="windowText" lastClr="000000"/>
              </a:solidFill>
              <a:latin typeface="Calibri"/>
              <a:ea typeface="+mn-ea"/>
              <a:cs typeface="+mn-cs"/>
            </a:rPr>
            <a:t>CEN- Technical </a:t>
          </a:r>
          <a:r>
            <a:rPr lang="tr-TR" dirty="0" err="1" smtClean="0">
              <a:solidFill>
                <a:sysClr val="windowText" lastClr="000000"/>
              </a:solidFill>
              <a:latin typeface="Calibri"/>
              <a:ea typeface="+mn-ea"/>
              <a:cs typeface="+mn-cs"/>
            </a:rPr>
            <a:t>committees</a:t>
          </a:r>
          <a:endParaRPr lang="tr-TR" dirty="0">
            <a:solidFill>
              <a:sysClr val="windowText" lastClr="000000"/>
            </a:solidFill>
            <a:latin typeface="Calibri"/>
            <a:ea typeface="+mn-ea"/>
            <a:cs typeface="+mn-cs"/>
          </a:endParaRPr>
        </a:p>
      </dgm:t>
    </dgm:pt>
    <dgm:pt modelId="{4B4D000C-51A3-4F99-A9D1-DE55DB9FB068}" type="parTrans" cxnId="{51E3FE6F-C987-427A-8B48-38EB3F1C5248}">
      <dgm:prSet/>
      <dgm:spPr>
        <a:xfrm>
          <a:off x="3826145" y="2213786"/>
          <a:ext cx="542350" cy="478603"/>
        </a:xfrm>
        <a:noFill/>
        <a:ln w="15875" cap="flat" cmpd="sng" algn="ctr">
          <a:solidFill>
            <a:srgbClr val="4F81BD">
              <a:shade val="60000"/>
              <a:hueOff val="0"/>
              <a:satOff val="0"/>
              <a:lumOff val="0"/>
              <a:alphaOff val="0"/>
            </a:srgbClr>
          </a:solidFill>
          <a:prstDash val="solid"/>
        </a:ln>
        <a:effectLst/>
      </dgm:spPr>
      <dgm:t>
        <a:bodyPr/>
        <a:lstStyle/>
        <a:p>
          <a:endParaRPr lang="tr-TR">
            <a:solidFill>
              <a:sysClr val="windowText" lastClr="000000">
                <a:hueOff val="0"/>
                <a:satOff val="0"/>
                <a:lumOff val="0"/>
                <a:alphaOff val="0"/>
              </a:sysClr>
            </a:solidFill>
            <a:latin typeface="Calibri"/>
            <a:ea typeface="+mn-ea"/>
            <a:cs typeface="+mn-cs"/>
          </a:endParaRPr>
        </a:p>
      </dgm:t>
    </dgm:pt>
    <dgm:pt modelId="{049BF524-2053-4572-AE74-0CF14A1B7899}" type="sibTrans" cxnId="{51E3FE6F-C987-427A-8B48-38EB3F1C5248}">
      <dgm:prSet/>
      <dgm:spPr/>
      <dgm:t>
        <a:bodyPr/>
        <a:lstStyle/>
        <a:p>
          <a:endParaRPr lang="tr-TR"/>
        </a:p>
      </dgm:t>
    </dgm:pt>
    <dgm:pt modelId="{87D4DE78-E533-42C9-AF88-A812DC4C00CF}">
      <dgm:prSet phldrT="[Metin]"/>
      <dgm:spPr>
        <a:xfrm>
          <a:off x="4368495" y="3312456"/>
          <a:ext cx="2711753" cy="826754"/>
        </a:xfrm>
        <a:solidFill>
          <a:srgbClr val="4BACC6">
            <a:lumMod val="40000"/>
            <a:lumOff val="60000"/>
          </a:srgbClr>
        </a:solidFill>
        <a:ln w="15875" cap="flat" cmpd="sng" algn="ctr">
          <a:solidFill>
            <a:sysClr val="window" lastClr="FFFFFF">
              <a:hueOff val="0"/>
              <a:satOff val="0"/>
              <a:lumOff val="0"/>
              <a:alphaOff val="0"/>
            </a:sysClr>
          </a:solidFill>
          <a:prstDash val="solid"/>
        </a:ln>
        <a:effectLst/>
      </dgm:spPr>
      <dgm:t>
        <a:bodyPr/>
        <a:lstStyle/>
        <a:p>
          <a:r>
            <a:rPr lang="tr-TR" dirty="0" smtClean="0">
              <a:solidFill>
                <a:sysClr val="window" lastClr="FFFFFF"/>
              </a:solidFill>
              <a:latin typeface="Calibri"/>
              <a:ea typeface="+mn-ea"/>
              <a:cs typeface="+mn-cs"/>
            </a:rPr>
            <a:t>      </a:t>
          </a:r>
          <a:r>
            <a:rPr lang="tr-TR" dirty="0" smtClean="0">
              <a:solidFill>
                <a:sysClr val="windowText" lastClr="000000"/>
              </a:solidFill>
              <a:latin typeface="Calibri"/>
              <a:ea typeface="+mn-ea"/>
              <a:cs typeface="+mn-cs"/>
            </a:rPr>
            <a:t>CENELEC-      Technical </a:t>
          </a:r>
          <a:r>
            <a:rPr lang="tr-TR" dirty="0" err="1" smtClean="0">
              <a:solidFill>
                <a:sysClr val="windowText" lastClr="000000"/>
              </a:solidFill>
              <a:latin typeface="Calibri"/>
              <a:ea typeface="+mn-ea"/>
              <a:cs typeface="+mn-cs"/>
            </a:rPr>
            <a:t>committees</a:t>
          </a:r>
          <a:endParaRPr lang="tr-TR" dirty="0">
            <a:solidFill>
              <a:sysClr val="windowText" lastClr="000000"/>
            </a:solidFill>
            <a:latin typeface="Calibri"/>
            <a:ea typeface="+mn-ea"/>
            <a:cs typeface="+mn-cs"/>
          </a:endParaRPr>
        </a:p>
      </dgm:t>
    </dgm:pt>
    <dgm:pt modelId="{43AF1350-8F3D-40F2-AD36-47DD0E261F54}" type="parTrans" cxnId="{8B215F78-3347-4A82-A3D3-01A4C56D39D2}">
      <dgm:prSet/>
      <dgm:spPr>
        <a:xfrm>
          <a:off x="3826145" y="2213786"/>
          <a:ext cx="542350" cy="1512046"/>
        </a:xfrm>
        <a:noFill/>
        <a:ln w="15875" cap="flat" cmpd="sng" algn="ctr">
          <a:solidFill>
            <a:srgbClr val="4F81BD">
              <a:shade val="60000"/>
              <a:hueOff val="0"/>
              <a:satOff val="0"/>
              <a:lumOff val="0"/>
              <a:alphaOff val="0"/>
            </a:srgbClr>
          </a:solidFill>
          <a:prstDash val="solid"/>
        </a:ln>
        <a:effectLst/>
      </dgm:spPr>
      <dgm:t>
        <a:bodyPr/>
        <a:lstStyle/>
        <a:p>
          <a:endParaRPr lang="tr-TR">
            <a:solidFill>
              <a:sysClr val="windowText" lastClr="000000">
                <a:hueOff val="0"/>
                <a:satOff val="0"/>
                <a:lumOff val="0"/>
                <a:alphaOff val="0"/>
              </a:sysClr>
            </a:solidFill>
            <a:latin typeface="Calibri"/>
            <a:ea typeface="+mn-ea"/>
            <a:cs typeface="+mn-cs"/>
          </a:endParaRPr>
        </a:p>
      </dgm:t>
    </dgm:pt>
    <dgm:pt modelId="{4E22401F-7E71-4C1F-AB62-3728ED92EBD6}" type="sibTrans" cxnId="{8B215F78-3347-4A82-A3D3-01A4C56D39D2}">
      <dgm:prSet/>
      <dgm:spPr/>
      <dgm:t>
        <a:bodyPr/>
        <a:lstStyle/>
        <a:p>
          <a:endParaRPr lang="tr-TR"/>
        </a:p>
      </dgm:t>
    </dgm:pt>
    <dgm:pt modelId="{4DB5180F-6562-4765-BF4E-3B36D012B5B3}" type="pres">
      <dgm:prSet presAssocID="{92D416A7-399B-472E-A5C6-A1A6D9D86C10}" presName="Name0" presStyleCnt="0">
        <dgm:presLayoutVars>
          <dgm:chPref val="1"/>
          <dgm:dir/>
          <dgm:animOne val="branch"/>
          <dgm:animLvl val="lvl"/>
          <dgm:resizeHandles val="exact"/>
        </dgm:presLayoutVars>
      </dgm:prSet>
      <dgm:spPr/>
      <dgm:t>
        <a:bodyPr/>
        <a:lstStyle/>
        <a:p>
          <a:endParaRPr lang="tr-TR"/>
        </a:p>
      </dgm:t>
    </dgm:pt>
    <dgm:pt modelId="{8653F641-374A-44A0-A067-912A08D7C378}" type="pres">
      <dgm:prSet presAssocID="{2F2BD828-3C8D-4088-902A-29A2C5246C2B}" presName="root1" presStyleCnt="0"/>
      <dgm:spPr/>
    </dgm:pt>
    <dgm:pt modelId="{6F168C28-4095-4E03-940E-85FC76502C5A}" type="pres">
      <dgm:prSet presAssocID="{2F2BD828-3C8D-4088-902A-29A2C5246C2B}" presName="LevelOneTextNode" presStyleLbl="node0" presStyleIdx="0" presStyleCnt="1" custScaleX="365247" custScaleY="72929" custLinFactNeighborY="876">
        <dgm:presLayoutVars>
          <dgm:chPref val="3"/>
        </dgm:presLayoutVars>
      </dgm:prSet>
      <dgm:spPr>
        <a:prstGeom prst="rect">
          <a:avLst/>
        </a:prstGeom>
      </dgm:spPr>
      <dgm:t>
        <a:bodyPr/>
        <a:lstStyle/>
        <a:p>
          <a:endParaRPr lang="tr-TR"/>
        </a:p>
      </dgm:t>
    </dgm:pt>
    <dgm:pt modelId="{BCE5AA99-0BCD-4506-96C8-B12C9F5B6869}" type="pres">
      <dgm:prSet presAssocID="{2F2BD828-3C8D-4088-902A-29A2C5246C2B}" presName="level2hierChild" presStyleCnt="0"/>
      <dgm:spPr/>
    </dgm:pt>
    <dgm:pt modelId="{D3A8EF3E-2DA6-4939-B6B6-B39390E3147C}" type="pres">
      <dgm:prSet presAssocID="{E3C9914F-0812-4F30-8624-B02E88A45546}" presName="conn2-1" presStyleLbl="parChTrans1D2" presStyleIdx="0" presStyleCnt="4"/>
      <dgm:spPr>
        <a:custGeom>
          <a:avLst/>
          <a:gdLst/>
          <a:ahLst/>
          <a:cxnLst/>
          <a:rect l="0" t="0" r="0" b="0"/>
          <a:pathLst>
            <a:path>
              <a:moveTo>
                <a:pt x="0" y="1588281"/>
              </a:moveTo>
              <a:lnTo>
                <a:pt x="271175" y="1588281"/>
              </a:lnTo>
              <a:lnTo>
                <a:pt x="271175" y="0"/>
              </a:lnTo>
              <a:lnTo>
                <a:pt x="542350" y="0"/>
              </a:lnTo>
            </a:path>
          </a:pathLst>
        </a:custGeom>
      </dgm:spPr>
      <dgm:t>
        <a:bodyPr/>
        <a:lstStyle/>
        <a:p>
          <a:endParaRPr lang="tr-TR"/>
        </a:p>
      </dgm:t>
    </dgm:pt>
    <dgm:pt modelId="{DD890E4A-2449-42A6-892E-86D88F16D733}" type="pres">
      <dgm:prSet presAssocID="{E3C9914F-0812-4F30-8624-B02E88A45546}" presName="connTx" presStyleLbl="parChTrans1D2" presStyleIdx="0" presStyleCnt="4"/>
      <dgm:spPr/>
      <dgm:t>
        <a:bodyPr/>
        <a:lstStyle/>
        <a:p>
          <a:endParaRPr lang="tr-TR"/>
        </a:p>
      </dgm:t>
    </dgm:pt>
    <dgm:pt modelId="{D3B3D9BF-DEF8-437F-B8C3-458065C6DFA3}" type="pres">
      <dgm:prSet presAssocID="{FF26902C-5BEB-46EF-AE10-7A58F4F73A7F}" presName="root2" presStyleCnt="0"/>
      <dgm:spPr/>
    </dgm:pt>
    <dgm:pt modelId="{1EF75C9A-98B6-4144-951A-38573FF333BA}" type="pres">
      <dgm:prSet presAssocID="{FF26902C-5BEB-46EF-AE10-7A58F4F73A7F}" presName="LevelTwoTextNode" presStyleLbl="node2" presStyleIdx="0" presStyleCnt="4">
        <dgm:presLayoutVars>
          <dgm:chPref val="3"/>
        </dgm:presLayoutVars>
      </dgm:prSet>
      <dgm:spPr>
        <a:prstGeom prst="rect">
          <a:avLst/>
        </a:prstGeom>
      </dgm:spPr>
      <dgm:t>
        <a:bodyPr/>
        <a:lstStyle/>
        <a:p>
          <a:endParaRPr lang="tr-TR"/>
        </a:p>
      </dgm:t>
    </dgm:pt>
    <dgm:pt modelId="{BD17ACC8-1EC8-4C34-A84D-960881619436}" type="pres">
      <dgm:prSet presAssocID="{FF26902C-5BEB-46EF-AE10-7A58F4F73A7F}" presName="level3hierChild" presStyleCnt="0"/>
      <dgm:spPr/>
    </dgm:pt>
    <dgm:pt modelId="{9342CE88-882D-4C1E-BDCB-80AEBFF7B9F3}" type="pres">
      <dgm:prSet presAssocID="{258C0954-AB07-4D07-8AA8-E8681BCEA33C}" presName="conn2-1" presStyleLbl="parChTrans1D2" presStyleIdx="1" presStyleCnt="4"/>
      <dgm:spPr>
        <a:custGeom>
          <a:avLst/>
          <a:gdLst/>
          <a:ahLst/>
          <a:cxnLst/>
          <a:rect l="0" t="0" r="0" b="0"/>
          <a:pathLst>
            <a:path>
              <a:moveTo>
                <a:pt x="0" y="554839"/>
              </a:moveTo>
              <a:lnTo>
                <a:pt x="271175" y="554839"/>
              </a:lnTo>
              <a:lnTo>
                <a:pt x="271175" y="0"/>
              </a:lnTo>
              <a:lnTo>
                <a:pt x="542350" y="0"/>
              </a:lnTo>
            </a:path>
          </a:pathLst>
        </a:custGeom>
      </dgm:spPr>
      <dgm:t>
        <a:bodyPr/>
        <a:lstStyle/>
        <a:p>
          <a:endParaRPr lang="tr-TR"/>
        </a:p>
      </dgm:t>
    </dgm:pt>
    <dgm:pt modelId="{9875C034-86AA-4FEB-91C4-F1A3CCC4145A}" type="pres">
      <dgm:prSet presAssocID="{258C0954-AB07-4D07-8AA8-E8681BCEA33C}" presName="connTx" presStyleLbl="parChTrans1D2" presStyleIdx="1" presStyleCnt="4"/>
      <dgm:spPr/>
      <dgm:t>
        <a:bodyPr/>
        <a:lstStyle/>
        <a:p>
          <a:endParaRPr lang="tr-TR"/>
        </a:p>
      </dgm:t>
    </dgm:pt>
    <dgm:pt modelId="{5C50009D-3EA2-4BF3-9B45-177231CF260D}" type="pres">
      <dgm:prSet presAssocID="{4EF5B8D6-EBC6-46F0-B048-6BBCF1BE6570}" presName="root2" presStyleCnt="0"/>
      <dgm:spPr/>
    </dgm:pt>
    <dgm:pt modelId="{4CAD0826-16A1-4AB1-B85A-AA154ED0D9DC}" type="pres">
      <dgm:prSet presAssocID="{4EF5B8D6-EBC6-46F0-B048-6BBCF1BE6570}" presName="LevelTwoTextNode" presStyleLbl="node2" presStyleIdx="1" presStyleCnt="4">
        <dgm:presLayoutVars>
          <dgm:chPref val="3"/>
        </dgm:presLayoutVars>
      </dgm:prSet>
      <dgm:spPr>
        <a:prstGeom prst="rect">
          <a:avLst/>
        </a:prstGeom>
      </dgm:spPr>
      <dgm:t>
        <a:bodyPr/>
        <a:lstStyle/>
        <a:p>
          <a:endParaRPr lang="tr-TR"/>
        </a:p>
      </dgm:t>
    </dgm:pt>
    <dgm:pt modelId="{20989CC6-BEA0-454A-93A3-EA9C5D342447}" type="pres">
      <dgm:prSet presAssocID="{4EF5B8D6-EBC6-46F0-B048-6BBCF1BE6570}" presName="level3hierChild" presStyleCnt="0"/>
      <dgm:spPr/>
    </dgm:pt>
    <dgm:pt modelId="{728538A1-341B-4B4D-AB1A-994DF8F7EF52}" type="pres">
      <dgm:prSet presAssocID="{4B4D000C-51A3-4F99-A9D1-DE55DB9FB068}" presName="conn2-1" presStyleLbl="parChTrans1D2" presStyleIdx="2" presStyleCnt="4"/>
      <dgm:spPr>
        <a:custGeom>
          <a:avLst/>
          <a:gdLst/>
          <a:ahLst/>
          <a:cxnLst/>
          <a:rect l="0" t="0" r="0" b="0"/>
          <a:pathLst>
            <a:path>
              <a:moveTo>
                <a:pt x="0" y="0"/>
              </a:moveTo>
              <a:lnTo>
                <a:pt x="271175" y="0"/>
              </a:lnTo>
              <a:lnTo>
                <a:pt x="271175" y="478603"/>
              </a:lnTo>
              <a:lnTo>
                <a:pt x="542350" y="478603"/>
              </a:lnTo>
            </a:path>
          </a:pathLst>
        </a:custGeom>
      </dgm:spPr>
      <dgm:t>
        <a:bodyPr/>
        <a:lstStyle/>
        <a:p>
          <a:endParaRPr lang="tr-TR"/>
        </a:p>
      </dgm:t>
    </dgm:pt>
    <dgm:pt modelId="{7155FBDF-370F-4F0E-A94D-C8F8CA3D2005}" type="pres">
      <dgm:prSet presAssocID="{4B4D000C-51A3-4F99-A9D1-DE55DB9FB068}" presName="connTx" presStyleLbl="parChTrans1D2" presStyleIdx="2" presStyleCnt="4"/>
      <dgm:spPr/>
      <dgm:t>
        <a:bodyPr/>
        <a:lstStyle/>
        <a:p>
          <a:endParaRPr lang="tr-TR"/>
        </a:p>
      </dgm:t>
    </dgm:pt>
    <dgm:pt modelId="{C9640E50-927A-4002-9398-BE842D99A4E4}" type="pres">
      <dgm:prSet presAssocID="{9DCC8F93-CE29-4841-B73C-A02EADE60808}" presName="root2" presStyleCnt="0"/>
      <dgm:spPr/>
    </dgm:pt>
    <dgm:pt modelId="{4F4960A8-6425-4EC5-BBB0-64FB28A09BE2}" type="pres">
      <dgm:prSet presAssocID="{9DCC8F93-CE29-4841-B73C-A02EADE60808}" presName="LevelTwoTextNode" presStyleLbl="node2" presStyleIdx="2" presStyleCnt="4">
        <dgm:presLayoutVars>
          <dgm:chPref val="3"/>
        </dgm:presLayoutVars>
      </dgm:prSet>
      <dgm:spPr>
        <a:prstGeom prst="rect">
          <a:avLst/>
        </a:prstGeom>
      </dgm:spPr>
      <dgm:t>
        <a:bodyPr/>
        <a:lstStyle/>
        <a:p>
          <a:endParaRPr lang="tr-TR"/>
        </a:p>
      </dgm:t>
    </dgm:pt>
    <dgm:pt modelId="{17C3AA15-04F3-40C0-B3AF-B0C2477C8104}" type="pres">
      <dgm:prSet presAssocID="{9DCC8F93-CE29-4841-B73C-A02EADE60808}" presName="level3hierChild" presStyleCnt="0"/>
      <dgm:spPr/>
    </dgm:pt>
    <dgm:pt modelId="{2A641ABD-C8E3-47FA-A63E-DA1077C5EE71}" type="pres">
      <dgm:prSet presAssocID="{43AF1350-8F3D-40F2-AD36-47DD0E261F54}" presName="conn2-1" presStyleLbl="parChTrans1D2" presStyleIdx="3" presStyleCnt="4"/>
      <dgm:spPr>
        <a:custGeom>
          <a:avLst/>
          <a:gdLst/>
          <a:ahLst/>
          <a:cxnLst/>
          <a:rect l="0" t="0" r="0" b="0"/>
          <a:pathLst>
            <a:path>
              <a:moveTo>
                <a:pt x="0" y="0"/>
              </a:moveTo>
              <a:lnTo>
                <a:pt x="271175" y="0"/>
              </a:lnTo>
              <a:lnTo>
                <a:pt x="271175" y="1512046"/>
              </a:lnTo>
              <a:lnTo>
                <a:pt x="542350" y="1512046"/>
              </a:lnTo>
            </a:path>
          </a:pathLst>
        </a:custGeom>
      </dgm:spPr>
      <dgm:t>
        <a:bodyPr/>
        <a:lstStyle/>
        <a:p>
          <a:endParaRPr lang="tr-TR"/>
        </a:p>
      </dgm:t>
    </dgm:pt>
    <dgm:pt modelId="{A434BACD-8A21-4D7A-A3DD-C11BB8D20744}" type="pres">
      <dgm:prSet presAssocID="{43AF1350-8F3D-40F2-AD36-47DD0E261F54}" presName="connTx" presStyleLbl="parChTrans1D2" presStyleIdx="3" presStyleCnt="4"/>
      <dgm:spPr/>
      <dgm:t>
        <a:bodyPr/>
        <a:lstStyle/>
        <a:p>
          <a:endParaRPr lang="tr-TR"/>
        </a:p>
      </dgm:t>
    </dgm:pt>
    <dgm:pt modelId="{6B02590B-1045-40E8-8BED-8351AF82E794}" type="pres">
      <dgm:prSet presAssocID="{87D4DE78-E533-42C9-AF88-A812DC4C00CF}" presName="root2" presStyleCnt="0"/>
      <dgm:spPr/>
    </dgm:pt>
    <dgm:pt modelId="{62E621FB-13E5-43B2-9CE0-5A061BF26758}" type="pres">
      <dgm:prSet presAssocID="{87D4DE78-E533-42C9-AF88-A812DC4C00CF}" presName="LevelTwoTextNode" presStyleLbl="node2" presStyleIdx="3" presStyleCnt="4">
        <dgm:presLayoutVars>
          <dgm:chPref val="3"/>
        </dgm:presLayoutVars>
      </dgm:prSet>
      <dgm:spPr>
        <a:prstGeom prst="rect">
          <a:avLst/>
        </a:prstGeom>
      </dgm:spPr>
      <dgm:t>
        <a:bodyPr/>
        <a:lstStyle/>
        <a:p>
          <a:endParaRPr lang="tr-TR"/>
        </a:p>
      </dgm:t>
    </dgm:pt>
    <dgm:pt modelId="{57461416-A578-4ABF-9505-44E7C1FCAC7B}" type="pres">
      <dgm:prSet presAssocID="{87D4DE78-E533-42C9-AF88-A812DC4C00CF}" presName="level3hierChild" presStyleCnt="0"/>
      <dgm:spPr/>
    </dgm:pt>
  </dgm:ptLst>
  <dgm:cxnLst>
    <dgm:cxn modelId="{68E373F0-595D-4BDB-954D-BE9DDD1EB0BD}" type="presOf" srcId="{4B4D000C-51A3-4F99-A9D1-DE55DB9FB068}" destId="{7155FBDF-370F-4F0E-A94D-C8F8CA3D2005}" srcOrd="1" destOrd="0" presId="urn:microsoft.com/office/officeart/2008/layout/HorizontalMultiLevelHierarchy"/>
    <dgm:cxn modelId="{089A410E-219B-451D-A359-F5778B0DF651}" type="presOf" srcId="{2F2BD828-3C8D-4088-902A-29A2C5246C2B}" destId="{6F168C28-4095-4E03-940E-85FC76502C5A}" srcOrd="0" destOrd="0" presId="urn:microsoft.com/office/officeart/2008/layout/HorizontalMultiLevelHierarchy"/>
    <dgm:cxn modelId="{32EC6B95-D967-45F1-99F7-2786CBE39B84}" type="presOf" srcId="{43AF1350-8F3D-40F2-AD36-47DD0E261F54}" destId="{2A641ABD-C8E3-47FA-A63E-DA1077C5EE71}" srcOrd="0" destOrd="0" presId="urn:microsoft.com/office/officeart/2008/layout/HorizontalMultiLevelHierarchy"/>
    <dgm:cxn modelId="{2B3C58F3-F88B-4407-975A-482ED1A1274D}" srcId="{2F2BD828-3C8D-4088-902A-29A2C5246C2B}" destId="{FF26902C-5BEB-46EF-AE10-7A58F4F73A7F}" srcOrd="0" destOrd="0" parTransId="{E3C9914F-0812-4F30-8624-B02E88A45546}" sibTransId="{F7C39544-3574-498F-A81F-607DC84D203B}"/>
    <dgm:cxn modelId="{21456BD3-38E7-45E2-94CB-75017E0315F6}" type="presOf" srcId="{FF26902C-5BEB-46EF-AE10-7A58F4F73A7F}" destId="{1EF75C9A-98B6-4144-951A-38573FF333BA}" srcOrd="0" destOrd="0" presId="urn:microsoft.com/office/officeart/2008/layout/HorizontalMultiLevelHierarchy"/>
    <dgm:cxn modelId="{DED514C7-E209-4A8D-9584-8427854A2BC4}" type="presOf" srcId="{9DCC8F93-CE29-4841-B73C-A02EADE60808}" destId="{4F4960A8-6425-4EC5-BBB0-64FB28A09BE2}" srcOrd="0" destOrd="0" presId="urn:microsoft.com/office/officeart/2008/layout/HorizontalMultiLevelHierarchy"/>
    <dgm:cxn modelId="{7783896D-5EF9-4948-B56F-2F3D577F382E}" type="presOf" srcId="{4B4D000C-51A3-4F99-A9D1-DE55DB9FB068}" destId="{728538A1-341B-4B4D-AB1A-994DF8F7EF52}" srcOrd="0" destOrd="0" presId="urn:microsoft.com/office/officeart/2008/layout/HorizontalMultiLevelHierarchy"/>
    <dgm:cxn modelId="{83E5B3F2-E263-40D9-BDFB-E37C03C52FB5}" srcId="{92D416A7-399B-472E-A5C6-A1A6D9D86C10}" destId="{2F2BD828-3C8D-4088-902A-29A2C5246C2B}" srcOrd="0" destOrd="0" parTransId="{89C9A3AF-A616-45B0-9365-007D89597A42}" sibTransId="{C6CD1012-3BD2-40C3-86E8-0051F4C9440F}"/>
    <dgm:cxn modelId="{1A20DCE9-1F23-4D0A-B013-53DB30F1681E}" type="presOf" srcId="{87D4DE78-E533-42C9-AF88-A812DC4C00CF}" destId="{62E621FB-13E5-43B2-9CE0-5A061BF26758}" srcOrd="0" destOrd="0" presId="urn:microsoft.com/office/officeart/2008/layout/HorizontalMultiLevelHierarchy"/>
    <dgm:cxn modelId="{4CD137F1-80B2-486A-8582-84108523E848}" type="presOf" srcId="{258C0954-AB07-4D07-8AA8-E8681BCEA33C}" destId="{9342CE88-882D-4C1E-BDCB-80AEBFF7B9F3}" srcOrd="0" destOrd="0" presId="urn:microsoft.com/office/officeart/2008/layout/HorizontalMultiLevelHierarchy"/>
    <dgm:cxn modelId="{74DCA256-F814-4078-9611-C44148BFADC6}" type="presOf" srcId="{E3C9914F-0812-4F30-8624-B02E88A45546}" destId="{D3A8EF3E-2DA6-4939-B6B6-B39390E3147C}" srcOrd="0" destOrd="0" presId="urn:microsoft.com/office/officeart/2008/layout/HorizontalMultiLevelHierarchy"/>
    <dgm:cxn modelId="{D5C674D6-6A88-4D8B-9297-9E6130AF5850}" type="presOf" srcId="{E3C9914F-0812-4F30-8624-B02E88A45546}" destId="{DD890E4A-2449-42A6-892E-86D88F16D733}" srcOrd="1" destOrd="0" presId="urn:microsoft.com/office/officeart/2008/layout/HorizontalMultiLevelHierarchy"/>
    <dgm:cxn modelId="{28CE6DA8-B212-481B-9D56-63B3E1B0F3BC}" type="presOf" srcId="{258C0954-AB07-4D07-8AA8-E8681BCEA33C}" destId="{9875C034-86AA-4FEB-91C4-F1A3CCC4145A}" srcOrd="1" destOrd="0" presId="urn:microsoft.com/office/officeart/2008/layout/HorizontalMultiLevelHierarchy"/>
    <dgm:cxn modelId="{8B215F78-3347-4A82-A3D3-01A4C56D39D2}" srcId="{2F2BD828-3C8D-4088-902A-29A2C5246C2B}" destId="{87D4DE78-E533-42C9-AF88-A812DC4C00CF}" srcOrd="3" destOrd="0" parTransId="{43AF1350-8F3D-40F2-AD36-47DD0E261F54}" sibTransId="{4E22401F-7E71-4C1F-AB62-3728ED92EBD6}"/>
    <dgm:cxn modelId="{3068EF06-5C6A-4424-AC10-807029E181A0}" type="presOf" srcId="{4EF5B8D6-EBC6-46F0-B048-6BBCF1BE6570}" destId="{4CAD0826-16A1-4AB1-B85A-AA154ED0D9DC}" srcOrd="0" destOrd="0" presId="urn:microsoft.com/office/officeart/2008/layout/HorizontalMultiLevelHierarchy"/>
    <dgm:cxn modelId="{51E3FE6F-C987-427A-8B48-38EB3F1C5248}" srcId="{2F2BD828-3C8D-4088-902A-29A2C5246C2B}" destId="{9DCC8F93-CE29-4841-B73C-A02EADE60808}" srcOrd="2" destOrd="0" parTransId="{4B4D000C-51A3-4F99-A9D1-DE55DB9FB068}" sibTransId="{049BF524-2053-4572-AE74-0CF14A1B7899}"/>
    <dgm:cxn modelId="{CFC0CA27-DF43-42C8-8B5C-87CE36244324}" type="presOf" srcId="{92D416A7-399B-472E-A5C6-A1A6D9D86C10}" destId="{4DB5180F-6562-4765-BF4E-3B36D012B5B3}" srcOrd="0" destOrd="0" presId="urn:microsoft.com/office/officeart/2008/layout/HorizontalMultiLevelHierarchy"/>
    <dgm:cxn modelId="{C2B73410-8A7D-494B-B58A-C93631CFED4A}" srcId="{2F2BD828-3C8D-4088-902A-29A2C5246C2B}" destId="{4EF5B8D6-EBC6-46F0-B048-6BBCF1BE6570}" srcOrd="1" destOrd="0" parTransId="{258C0954-AB07-4D07-8AA8-E8681BCEA33C}" sibTransId="{F04C5306-5269-4A03-86D8-BE1211ED7B7A}"/>
    <dgm:cxn modelId="{A7199DD6-39BB-4137-8F96-D5996CE00BA0}" type="presOf" srcId="{43AF1350-8F3D-40F2-AD36-47DD0E261F54}" destId="{A434BACD-8A21-4D7A-A3DD-C11BB8D20744}" srcOrd="1" destOrd="0" presId="urn:microsoft.com/office/officeart/2008/layout/HorizontalMultiLevelHierarchy"/>
    <dgm:cxn modelId="{27044BC3-ACFF-4EF8-8E80-2E87FB07D97F}" type="presParOf" srcId="{4DB5180F-6562-4765-BF4E-3B36D012B5B3}" destId="{8653F641-374A-44A0-A067-912A08D7C378}" srcOrd="0" destOrd="0" presId="urn:microsoft.com/office/officeart/2008/layout/HorizontalMultiLevelHierarchy"/>
    <dgm:cxn modelId="{642836A7-5BA9-48F5-876E-4394CDAF0E68}" type="presParOf" srcId="{8653F641-374A-44A0-A067-912A08D7C378}" destId="{6F168C28-4095-4E03-940E-85FC76502C5A}" srcOrd="0" destOrd="0" presId="urn:microsoft.com/office/officeart/2008/layout/HorizontalMultiLevelHierarchy"/>
    <dgm:cxn modelId="{DC070FFB-D7E9-4096-8F0C-0970A5925D4F}" type="presParOf" srcId="{8653F641-374A-44A0-A067-912A08D7C378}" destId="{BCE5AA99-0BCD-4506-96C8-B12C9F5B6869}" srcOrd="1" destOrd="0" presId="urn:microsoft.com/office/officeart/2008/layout/HorizontalMultiLevelHierarchy"/>
    <dgm:cxn modelId="{42E1BAF2-C2B1-4134-B698-A7490EB22D70}" type="presParOf" srcId="{BCE5AA99-0BCD-4506-96C8-B12C9F5B6869}" destId="{D3A8EF3E-2DA6-4939-B6B6-B39390E3147C}" srcOrd="0" destOrd="0" presId="urn:microsoft.com/office/officeart/2008/layout/HorizontalMultiLevelHierarchy"/>
    <dgm:cxn modelId="{6AA3327D-8E5C-4052-9CB5-A3B107496BD7}" type="presParOf" srcId="{D3A8EF3E-2DA6-4939-B6B6-B39390E3147C}" destId="{DD890E4A-2449-42A6-892E-86D88F16D733}" srcOrd="0" destOrd="0" presId="urn:microsoft.com/office/officeart/2008/layout/HorizontalMultiLevelHierarchy"/>
    <dgm:cxn modelId="{F363EED7-278F-4938-B12F-C90DD14C105F}" type="presParOf" srcId="{BCE5AA99-0BCD-4506-96C8-B12C9F5B6869}" destId="{D3B3D9BF-DEF8-437F-B8C3-458065C6DFA3}" srcOrd="1" destOrd="0" presId="urn:microsoft.com/office/officeart/2008/layout/HorizontalMultiLevelHierarchy"/>
    <dgm:cxn modelId="{DC8AB34F-4063-4C0D-8DBD-73A583B46502}" type="presParOf" srcId="{D3B3D9BF-DEF8-437F-B8C3-458065C6DFA3}" destId="{1EF75C9A-98B6-4144-951A-38573FF333BA}" srcOrd="0" destOrd="0" presId="urn:microsoft.com/office/officeart/2008/layout/HorizontalMultiLevelHierarchy"/>
    <dgm:cxn modelId="{81154E78-1757-4C68-9881-75C0064914F1}" type="presParOf" srcId="{D3B3D9BF-DEF8-437F-B8C3-458065C6DFA3}" destId="{BD17ACC8-1EC8-4C34-A84D-960881619436}" srcOrd="1" destOrd="0" presId="urn:microsoft.com/office/officeart/2008/layout/HorizontalMultiLevelHierarchy"/>
    <dgm:cxn modelId="{667DB85B-C070-48AB-AAE8-FC18FA4B321C}" type="presParOf" srcId="{BCE5AA99-0BCD-4506-96C8-B12C9F5B6869}" destId="{9342CE88-882D-4C1E-BDCB-80AEBFF7B9F3}" srcOrd="2" destOrd="0" presId="urn:microsoft.com/office/officeart/2008/layout/HorizontalMultiLevelHierarchy"/>
    <dgm:cxn modelId="{6A1540AC-5590-4BA0-A2E4-50D44805E6EB}" type="presParOf" srcId="{9342CE88-882D-4C1E-BDCB-80AEBFF7B9F3}" destId="{9875C034-86AA-4FEB-91C4-F1A3CCC4145A}" srcOrd="0" destOrd="0" presId="urn:microsoft.com/office/officeart/2008/layout/HorizontalMultiLevelHierarchy"/>
    <dgm:cxn modelId="{5E6D64FB-85A2-4FC4-8253-36ED0D9325F5}" type="presParOf" srcId="{BCE5AA99-0BCD-4506-96C8-B12C9F5B6869}" destId="{5C50009D-3EA2-4BF3-9B45-177231CF260D}" srcOrd="3" destOrd="0" presId="urn:microsoft.com/office/officeart/2008/layout/HorizontalMultiLevelHierarchy"/>
    <dgm:cxn modelId="{454E8D30-EC71-4B1E-9EA5-40BF1F017716}" type="presParOf" srcId="{5C50009D-3EA2-4BF3-9B45-177231CF260D}" destId="{4CAD0826-16A1-4AB1-B85A-AA154ED0D9DC}" srcOrd="0" destOrd="0" presId="urn:microsoft.com/office/officeart/2008/layout/HorizontalMultiLevelHierarchy"/>
    <dgm:cxn modelId="{65033E83-5E28-4360-B2CA-2A888002F77D}" type="presParOf" srcId="{5C50009D-3EA2-4BF3-9B45-177231CF260D}" destId="{20989CC6-BEA0-454A-93A3-EA9C5D342447}" srcOrd="1" destOrd="0" presId="urn:microsoft.com/office/officeart/2008/layout/HorizontalMultiLevelHierarchy"/>
    <dgm:cxn modelId="{7232C582-0EA2-4598-BFB2-448D467103CC}" type="presParOf" srcId="{BCE5AA99-0BCD-4506-96C8-B12C9F5B6869}" destId="{728538A1-341B-4B4D-AB1A-994DF8F7EF52}" srcOrd="4" destOrd="0" presId="urn:microsoft.com/office/officeart/2008/layout/HorizontalMultiLevelHierarchy"/>
    <dgm:cxn modelId="{85733DDE-4609-41A0-87CF-043FDFAEE7BE}" type="presParOf" srcId="{728538A1-341B-4B4D-AB1A-994DF8F7EF52}" destId="{7155FBDF-370F-4F0E-A94D-C8F8CA3D2005}" srcOrd="0" destOrd="0" presId="urn:microsoft.com/office/officeart/2008/layout/HorizontalMultiLevelHierarchy"/>
    <dgm:cxn modelId="{8D8ECCED-4896-4CF2-803C-A2983472BB7E}" type="presParOf" srcId="{BCE5AA99-0BCD-4506-96C8-B12C9F5B6869}" destId="{C9640E50-927A-4002-9398-BE842D99A4E4}" srcOrd="5" destOrd="0" presId="urn:microsoft.com/office/officeart/2008/layout/HorizontalMultiLevelHierarchy"/>
    <dgm:cxn modelId="{9F02AF06-AAC8-4DED-8120-E2249C3C18EF}" type="presParOf" srcId="{C9640E50-927A-4002-9398-BE842D99A4E4}" destId="{4F4960A8-6425-4EC5-BBB0-64FB28A09BE2}" srcOrd="0" destOrd="0" presId="urn:microsoft.com/office/officeart/2008/layout/HorizontalMultiLevelHierarchy"/>
    <dgm:cxn modelId="{9FE13CEA-97BF-41F0-8971-3D6C4753B80B}" type="presParOf" srcId="{C9640E50-927A-4002-9398-BE842D99A4E4}" destId="{17C3AA15-04F3-40C0-B3AF-B0C2477C8104}" srcOrd="1" destOrd="0" presId="urn:microsoft.com/office/officeart/2008/layout/HorizontalMultiLevelHierarchy"/>
    <dgm:cxn modelId="{043C8CDC-5D0A-4876-9322-49B016E3EEE2}" type="presParOf" srcId="{BCE5AA99-0BCD-4506-96C8-B12C9F5B6869}" destId="{2A641ABD-C8E3-47FA-A63E-DA1077C5EE71}" srcOrd="6" destOrd="0" presId="urn:microsoft.com/office/officeart/2008/layout/HorizontalMultiLevelHierarchy"/>
    <dgm:cxn modelId="{9B35B528-6481-46DC-97E5-9D5923A6F3F0}" type="presParOf" srcId="{2A641ABD-C8E3-47FA-A63E-DA1077C5EE71}" destId="{A434BACD-8A21-4D7A-A3DD-C11BB8D20744}" srcOrd="0" destOrd="0" presId="urn:microsoft.com/office/officeart/2008/layout/HorizontalMultiLevelHierarchy"/>
    <dgm:cxn modelId="{B4941EB0-F18A-4F5F-A5C2-03B31F8C1223}" type="presParOf" srcId="{BCE5AA99-0BCD-4506-96C8-B12C9F5B6869}" destId="{6B02590B-1045-40E8-8BED-8351AF82E794}" srcOrd="7" destOrd="0" presId="urn:microsoft.com/office/officeart/2008/layout/HorizontalMultiLevelHierarchy"/>
    <dgm:cxn modelId="{F7F2676D-60B0-4902-AC71-D16D4E7645DB}" type="presParOf" srcId="{6B02590B-1045-40E8-8BED-8351AF82E794}" destId="{62E621FB-13E5-43B2-9CE0-5A061BF26758}" srcOrd="0" destOrd="0" presId="urn:microsoft.com/office/officeart/2008/layout/HorizontalMultiLevelHierarchy"/>
    <dgm:cxn modelId="{D335C713-5906-4234-811B-48D1FF61F8DB}" type="presParOf" srcId="{6B02590B-1045-40E8-8BED-8351AF82E794}" destId="{57461416-A578-4ABF-9505-44E7C1FCAC7B}"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641ABD-C8E3-47FA-A63E-DA1077C5EE71}">
      <dsp:nvSpPr>
        <dsp:cNvPr id="0" name=""/>
        <dsp:cNvSpPr/>
      </dsp:nvSpPr>
      <dsp:spPr>
        <a:xfrm>
          <a:off x="3801489" y="2164990"/>
          <a:ext cx="529378" cy="1475880"/>
        </a:xfrm>
        <a:custGeom>
          <a:avLst/>
          <a:gdLst/>
          <a:ahLst/>
          <a:cxnLst/>
          <a:rect l="0" t="0" r="0" b="0"/>
          <a:pathLst>
            <a:path>
              <a:moveTo>
                <a:pt x="0" y="0"/>
              </a:moveTo>
              <a:lnTo>
                <a:pt x="271175" y="0"/>
              </a:lnTo>
              <a:lnTo>
                <a:pt x="271175" y="1512046"/>
              </a:lnTo>
              <a:lnTo>
                <a:pt x="542350" y="1512046"/>
              </a:lnTo>
            </a:path>
          </a:pathLst>
        </a:custGeom>
        <a:noFill/>
        <a:ln w="15875"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solidFill>
              <a:sysClr val="windowText" lastClr="000000">
                <a:hueOff val="0"/>
                <a:satOff val="0"/>
                <a:lumOff val="0"/>
                <a:alphaOff val="0"/>
              </a:sysClr>
            </a:solidFill>
            <a:latin typeface="Calibri"/>
            <a:ea typeface="+mn-ea"/>
            <a:cs typeface="+mn-cs"/>
          </a:endParaRPr>
        </a:p>
      </dsp:txBody>
      <dsp:txXfrm>
        <a:off x="4026980" y="2863731"/>
        <a:ext cx="78397" cy="78397"/>
      </dsp:txXfrm>
    </dsp:sp>
    <dsp:sp modelId="{728538A1-341B-4B4D-AB1A-994DF8F7EF52}">
      <dsp:nvSpPr>
        <dsp:cNvPr id="0" name=""/>
        <dsp:cNvSpPr/>
      </dsp:nvSpPr>
      <dsp:spPr>
        <a:xfrm>
          <a:off x="3801489" y="2164990"/>
          <a:ext cx="529378" cy="467156"/>
        </a:xfrm>
        <a:custGeom>
          <a:avLst/>
          <a:gdLst/>
          <a:ahLst/>
          <a:cxnLst/>
          <a:rect l="0" t="0" r="0" b="0"/>
          <a:pathLst>
            <a:path>
              <a:moveTo>
                <a:pt x="0" y="0"/>
              </a:moveTo>
              <a:lnTo>
                <a:pt x="271175" y="0"/>
              </a:lnTo>
              <a:lnTo>
                <a:pt x="271175" y="478603"/>
              </a:lnTo>
              <a:lnTo>
                <a:pt x="542350" y="478603"/>
              </a:lnTo>
            </a:path>
          </a:pathLst>
        </a:custGeom>
        <a:noFill/>
        <a:ln w="15875"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solidFill>
              <a:sysClr val="windowText" lastClr="000000">
                <a:hueOff val="0"/>
                <a:satOff val="0"/>
                <a:lumOff val="0"/>
                <a:alphaOff val="0"/>
              </a:sysClr>
            </a:solidFill>
            <a:latin typeface="Calibri"/>
            <a:ea typeface="+mn-ea"/>
            <a:cs typeface="+mn-cs"/>
          </a:endParaRPr>
        </a:p>
      </dsp:txBody>
      <dsp:txXfrm>
        <a:off x="4048528" y="2380917"/>
        <a:ext cx="35301" cy="35301"/>
      </dsp:txXfrm>
    </dsp:sp>
    <dsp:sp modelId="{9342CE88-882D-4C1E-BDCB-80AEBFF7B9F3}">
      <dsp:nvSpPr>
        <dsp:cNvPr id="0" name=""/>
        <dsp:cNvSpPr/>
      </dsp:nvSpPr>
      <dsp:spPr>
        <a:xfrm>
          <a:off x="3801489" y="1623421"/>
          <a:ext cx="529378" cy="541568"/>
        </a:xfrm>
        <a:custGeom>
          <a:avLst/>
          <a:gdLst/>
          <a:ahLst/>
          <a:cxnLst/>
          <a:rect l="0" t="0" r="0" b="0"/>
          <a:pathLst>
            <a:path>
              <a:moveTo>
                <a:pt x="0" y="554839"/>
              </a:moveTo>
              <a:lnTo>
                <a:pt x="271175" y="554839"/>
              </a:lnTo>
              <a:lnTo>
                <a:pt x="271175" y="0"/>
              </a:lnTo>
              <a:lnTo>
                <a:pt x="542350" y="0"/>
              </a:lnTo>
            </a:path>
          </a:pathLst>
        </a:custGeom>
        <a:noFill/>
        <a:ln w="15875"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solidFill>
              <a:sysClr val="windowText" lastClr="000000">
                <a:hueOff val="0"/>
                <a:satOff val="0"/>
                <a:lumOff val="0"/>
                <a:alphaOff val="0"/>
              </a:sysClr>
            </a:solidFill>
            <a:latin typeface="Calibri"/>
            <a:ea typeface="+mn-ea"/>
            <a:cs typeface="+mn-cs"/>
          </a:endParaRPr>
        </a:p>
      </dsp:txBody>
      <dsp:txXfrm>
        <a:off x="4047245" y="1875272"/>
        <a:ext cx="37866" cy="37866"/>
      </dsp:txXfrm>
    </dsp:sp>
    <dsp:sp modelId="{D3A8EF3E-2DA6-4939-B6B6-B39390E3147C}">
      <dsp:nvSpPr>
        <dsp:cNvPr id="0" name=""/>
        <dsp:cNvSpPr/>
      </dsp:nvSpPr>
      <dsp:spPr>
        <a:xfrm>
          <a:off x="3801489" y="614697"/>
          <a:ext cx="529378" cy="1550292"/>
        </a:xfrm>
        <a:custGeom>
          <a:avLst/>
          <a:gdLst/>
          <a:ahLst/>
          <a:cxnLst/>
          <a:rect l="0" t="0" r="0" b="0"/>
          <a:pathLst>
            <a:path>
              <a:moveTo>
                <a:pt x="0" y="1588281"/>
              </a:moveTo>
              <a:lnTo>
                <a:pt x="271175" y="1588281"/>
              </a:lnTo>
              <a:lnTo>
                <a:pt x="271175" y="0"/>
              </a:lnTo>
              <a:lnTo>
                <a:pt x="542350" y="0"/>
              </a:lnTo>
            </a:path>
          </a:pathLst>
        </a:custGeom>
        <a:noFill/>
        <a:ln w="15875"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solidFill>
              <a:sysClr val="windowText" lastClr="000000">
                <a:hueOff val="0"/>
                <a:satOff val="0"/>
                <a:lumOff val="0"/>
                <a:alphaOff val="0"/>
              </a:sysClr>
            </a:solidFill>
            <a:latin typeface="Calibri"/>
            <a:ea typeface="+mn-ea"/>
            <a:cs typeface="+mn-cs"/>
          </a:endParaRPr>
        </a:p>
      </dsp:txBody>
      <dsp:txXfrm>
        <a:off x="4025224" y="1348889"/>
        <a:ext cx="81909" cy="81909"/>
      </dsp:txXfrm>
    </dsp:sp>
    <dsp:sp modelId="{6F168C28-4095-4E03-940E-85FC76502C5A}">
      <dsp:nvSpPr>
        <dsp:cNvPr id="0" name=""/>
        <dsp:cNvSpPr/>
      </dsp:nvSpPr>
      <dsp:spPr>
        <a:xfrm rot="16200000">
          <a:off x="779013" y="691255"/>
          <a:ext cx="3097484" cy="2947468"/>
        </a:xfrm>
        <a:prstGeom prst="rect">
          <a:avLst/>
        </a:prstGeom>
        <a:solidFill>
          <a:srgbClr val="4F81BD">
            <a:hueOff val="0"/>
            <a:satOff val="0"/>
            <a:lumOff val="0"/>
            <a:alphaOff val="0"/>
          </a:srgbClr>
        </a:solidFill>
        <a:ln w="15875"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 wrap="square" lIns="25400" tIns="25400" rIns="25400" bIns="25400" numCol="1" spcCol="1270" anchor="ctr" anchorCtr="0">
          <a:noAutofit/>
        </a:bodyPr>
        <a:lstStyle/>
        <a:p>
          <a:pPr lvl="0" algn="ctr" defTabSz="1778000">
            <a:lnSpc>
              <a:spcPct val="90000"/>
            </a:lnSpc>
            <a:spcBef>
              <a:spcPct val="0"/>
            </a:spcBef>
            <a:spcAft>
              <a:spcPct val="35000"/>
            </a:spcAft>
          </a:pPr>
          <a:r>
            <a:rPr lang="tr-TR" sz="4000" kern="1200" dirty="0" err="1" smtClean="0">
              <a:solidFill>
                <a:sysClr val="window" lastClr="FFFFFF"/>
              </a:solidFill>
              <a:latin typeface="Calibri"/>
              <a:ea typeface="+mn-ea"/>
              <a:cs typeface="+mn-cs"/>
            </a:rPr>
            <a:t>Mirror</a:t>
          </a:r>
          <a:r>
            <a:rPr lang="tr-TR" sz="4000" kern="1200" dirty="0" smtClean="0">
              <a:solidFill>
                <a:sysClr val="window" lastClr="FFFFFF"/>
              </a:solidFill>
              <a:latin typeface="Calibri"/>
              <a:ea typeface="+mn-ea"/>
              <a:cs typeface="+mn-cs"/>
            </a:rPr>
            <a:t> </a:t>
          </a:r>
          <a:r>
            <a:rPr lang="tr-TR" sz="4000" kern="1200" dirty="0" err="1" smtClean="0">
              <a:solidFill>
                <a:sysClr val="window" lastClr="FFFFFF"/>
              </a:solidFill>
              <a:latin typeface="Calibri"/>
              <a:ea typeface="+mn-ea"/>
              <a:cs typeface="+mn-cs"/>
            </a:rPr>
            <a:t>Committees</a:t>
          </a:r>
          <a:r>
            <a:rPr lang="tr-TR" sz="4000" kern="1200" dirty="0" smtClean="0">
              <a:solidFill>
                <a:sysClr val="window" lastClr="FFFFFF"/>
              </a:solidFill>
              <a:latin typeface="Calibri"/>
              <a:ea typeface="+mn-ea"/>
              <a:cs typeface="+mn-cs"/>
            </a:rPr>
            <a:t> </a:t>
          </a:r>
          <a:endParaRPr lang="tr-TR" sz="4000" kern="1200" dirty="0">
            <a:solidFill>
              <a:sysClr val="window" lastClr="FFFFFF"/>
            </a:solidFill>
            <a:latin typeface="Calibri"/>
            <a:ea typeface="+mn-ea"/>
            <a:cs typeface="+mn-cs"/>
          </a:endParaRPr>
        </a:p>
      </dsp:txBody>
      <dsp:txXfrm>
        <a:off x="779013" y="691255"/>
        <a:ext cx="3097484" cy="2947468"/>
      </dsp:txXfrm>
    </dsp:sp>
    <dsp:sp modelId="{1EF75C9A-98B6-4144-951A-38573FF333BA}">
      <dsp:nvSpPr>
        <dsp:cNvPr id="0" name=""/>
        <dsp:cNvSpPr/>
      </dsp:nvSpPr>
      <dsp:spPr>
        <a:xfrm>
          <a:off x="4330868" y="211207"/>
          <a:ext cx="2646892" cy="806979"/>
        </a:xfrm>
        <a:prstGeom prst="rect">
          <a:avLst/>
        </a:prstGeom>
        <a:solidFill>
          <a:srgbClr val="4BACC6">
            <a:lumMod val="40000"/>
            <a:lumOff val="60000"/>
          </a:srgbClr>
        </a:solidFill>
        <a:ln w="9525" cap="flat" cmpd="sng" algn="ctr">
          <a:solidFill>
            <a:srgbClr val="9BBB59"/>
          </a:solidFill>
          <a:prstDash val="solid"/>
        </a:ln>
        <a:effectLst>
          <a:outerShdw blurRad="63500" dist="50800" dir="5400000" sx="98000" sy="98000" rotWithShape="0">
            <a:srgbClr val="000000">
              <a:alpha val="2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tr-TR" sz="2300" kern="1200" dirty="0" smtClean="0">
              <a:solidFill>
                <a:sysClr val="windowText" lastClr="000000"/>
              </a:solidFill>
              <a:latin typeface="Calibri"/>
              <a:ea typeface="+mn-ea"/>
              <a:cs typeface="+mn-cs"/>
            </a:rPr>
            <a:t>ISO- Technical </a:t>
          </a:r>
          <a:r>
            <a:rPr lang="tr-TR" sz="2300" kern="1200" dirty="0" err="1" smtClean="0">
              <a:solidFill>
                <a:sysClr val="windowText" lastClr="000000"/>
              </a:solidFill>
              <a:latin typeface="Calibri"/>
              <a:ea typeface="+mn-ea"/>
              <a:cs typeface="+mn-cs"/>
            </a:rPr>
            <a:t>committees</a:t>
          </a:r>
          <a:endParaRPr lang="tr-TR" sz="2300" kern="1200" dirty="0">
            <a:solidFill>
              <a:sysClr val="windowText" lastClr="000000"/>
            </a:solidFill>
            <a:latin typeface="Calibri"/>
            <a:ea typeface="+mn-ea"/>
            <a:cs typeface="+mn-cs"/>
          </a:endParaRPr>
        </a:p>
      </dsp:txBody>
      <dsp:txXfrm>
        <a:off x="4330868" y="211207"/>
        <a:ext cx="2646892" cy="806979"/>
      </dsp:txXfrm>
    </dsp:sp>
    <dsp:sp modelId="{4CAD0826-16A1-4AB1-B85A-AA154ED0D9DC}">
      <dsp:nvSpPr>
        <dsp:cNvPr id="0" name=""/>
        <dsp:cNvSpPr/>
      </dsp:nvSpPr>
      <dsp:spPr>
        <a:xfrm>
          <a:off x="4330868" y="1219932"/>
          <a:ext cx="2646892" cy="806979"/>
        </a:xfrm>
        <a:prstGeom prst="rect">
          <a:avLst/>
        </a:prstGeom>
        <a:solidFill>
          <a:srgbClr val="4BACC6">
            <a:lumMod val="40000"/>
            <a:lumOff val="60000"/>
          </a:srgbClr>
        </a:solidFill>
        <a:ln w="15875"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tr-TR" sz="2300" kern="1200" dirty="0" smtClean="0">
              <a:solidFill>
                <a:sysClr val="windowText" lastClr="000000"/>
              </a:solidFill>
              <a:latin typeface="Calibri"/>
              <a:ea typeface="+mn-ea"/>
              <a:cs typeface="+mn-cs"/>
            </a:rPr>
            <a:t>IEC- Technical </a:t>
          </a:r>
          <a:r>
            <a:rPr lang="tr-TR" sz="2300" kern="1200" dirty="0" err="1" smtClean="0">
              <a:solidFill>
                <a:sysClr val="windowText" lastClr="000000"/>
              </a:solidFill>
              <a:latin typeface="Calibri"/>
              <a:ea typeface="+mn-ea"/>
              <a:cs typeface="+mn-cs"/>
            </a:rPr>
            <a:t>committees</a:t>
          </a:r>
          <a:endParaRPr lang="tr-TR" sz="2300" kern="1200" dirty="0">
            <a:solidFill>
              <a:sysClr val="windowText" lastClr="000000"/>
            </a:solidFill>
            <a:latin typeface="Calibri"/>
            <a:ea typeface="+mn-ea"/>
            <a:cs typeface="+mn-cs"/>
          </a:endParaRPr>
        </a:p>
      </dsp:txBody>
      <dsp:txXfrm>
        <a:off x="4330868" y="1219932"/>
        <a:ext cx="2646892" cy="806979"/>
      </dsp:txXfrm>
    </dsp:sp>
    <dsp:sp modelId="{4F4960A8-6425-4EC5-BBB0-64FB28A09BE2}">
      <dsp:nvSpPr>
        <dsp:cNvPr id="0" name=""/>
        <dsp:cNvSpPr/>
      </dsp:nvSpPr>
      <dsp:spPr>
        <a:xfrm>
          <a:off x="4330868" y="2228656"/>
          <a:ext cx="2646892" cy="806979"/>
        </a:xfrm>
        <a:prstGeom prst="rect">
          <a:avLst/>
        </a:prstGeom>
        <a:solidFill>
          <a:srgbClr val="4BACC6">
            <a:lumMod val="40000"/>
            <a:lumOff val="60000"/>
          </a:srgbClr>
        </a:solidFill>
        <a:ln w="15875"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tr-TR" sz="2300" kern="1200" dirty="0" smtClean="0">
              <a:solidFill>
                <a:sysClr val="window" lastClr="FFFFFF"/>
              </a:solidFill>
              <a:latin typeface="Calibri"/>
              <a:ea typeface="+mn-ea"/>
              <a:cs typeface="+mn-cs"/>
            </a:rPr>
            <a:t>  </a:t>
          </a:r>
          <a:r>
            <a:rPr lang="tr-TR" sz="2300" kern="1200" dirty="0" smtClean="0">
              <a:solidFill>
                <a:sysClr val="windowText" lastClr="000000"/>
              </a:solidFill>
              <a:latin typeface="Calibri"/>
              <a:ea typeface="+mn-ea"/>
              <a:cs typeface="+mn-cs"/>
            </a:rPr>
            <a:t>CEN- Technical </a:t>
          </a:r>
          <a:r>
            <a:rPr lang="tr-TR" sz="2300" kern="1200" dirty="0" err="1" smtClean="0">
              <a:solidFill>
                <a:sysClr val="windowText" lastClr="000000"/>
              </a:solidFill>
              <a:latin typeface="Calibri"/>
              <a:ea typeface="+mn-ea"/>
              <a:cs typeface="+mn-cs"/>
            </a:rPr>
            <a:t>committees</a:t>
          </a:r>
          <a:endParaRPr lang="tr-TR" sz="2300" kern="1200" dirty="0">
            <a:solidFill>
              <a:sysClr val="windowText" lastClr="000000"/>
            </a:solidFill>
            <a:latin typeface="Calibri"/>
            <a:ea typeface="+mn-ea"/>
            <a:cs typeface="+mn-cs"/>
          </a:endParaRPr>
        </a:p>
      </dsp:txBody>
      <dsp:txXfrm>
        <a:off x="4330868" y="2228656"/>
        <a:ext cx="2646892" cy="806979"/>
      </dsp:txXfrm>
    </dsp:sp>
    <dsp:sp modelId="{62E621FB-13E5-43B2-9CE0-5A061BF26758}">
      <dsp:nvSpPr>
        <dsp:cNvPr id="0" name=""/>
        <dsp:cNvSpPr/>
      </dsp:nvSpPr>
      <dsp:spPr>
        <a:xfrm>
          <a:off x="4330868" y="3237380"/>
          <a:ext cx="2646892" cy="806979"/>
        </a:xfrm>
        <a:prstGeom prst="rect">
          <a:avLst/>
        </a:prstGeom>
        <a:solidFill>
          <a:srgbClr val="4BACC6">
            <a:lumMod val="40000"/>
            <a:lumOff val="60000"/>
          </a:srgbClr>
        </a:solidFill>
        <a:ln w="15875"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tr-TR" sz="2300" kern="1200" dirty="0" smtClean="0">
              <a:solidFill>
                <a:sysClr val="window" lastClr="FFFFFF"/>
              </a:solidFill>
              <a:latin typeface="Calibri"/>
              <a:ea typeface="+mn-ea"/>
              <a:cs typeface="+mn-cs"/>
            </a:rPr>
            <a:t>      </a:t>
          </a:r>
          <a:r>
            <a:rPr lang="tr-TR" sz="2300" kern="1200" dirty="0" smtClean="0">
              <a:solidFill>
                <a:sysClr val="windowText" lastClr="000000"/>
              </a:solidFill>
              <a:latin typeface="Calibri"/>
              <a:ea typeface="+mn-ea"/>
              <a:cs typeface="+mn-cs"/>
            </a:rPr>
            <a:t>CENELEC-      Technical </a:t>
          </a:r>
          <a:r>
            <a:rPr lang="tr-TR" sz="2300" kern="1200" dirty="0" err="1" smtClean="0">
              <a:solidFill>
                <a:sysClr val="windowText" lastClr="000000"/>
              </a:solidFill>
              <a:latin typeface="Calibri"/>
              <a:ea typeface="+mn-ea"/>
              <a:cs typeface="+mn-cs"/>
            </a:rPr>
            <a:t>committees</a:t>
          </a:r>
          <a:endParaRPr lang="tr-TR" sz="2300" kern="1200" dirty="0">
            <a:solidFill>
              <a:sysClr val="windowText" lastClr="000000"/>
            </a:solidFill>
            <a:latin typeface="Calibri"/>
            <a:ea typeface="+mn-ea"/>
            <a:cs typeface="+mn-cs"/>
          </a:endParaRPr>
        </a:p>
      </dsp:txBody>
      <dsp:txXfrm>
        <a:off x="4330868" y="3237380"/>
        <a:ext cx="2646892" cy="806979"/>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22" name="Rectangle 2"/>
          <p:cNvSpPr>
            <a:spLocks noGrp="1" noChangeArrowheads="1"/>
          </p:cNvSpPr>
          <p:nvPr>
            <p:ph type="hdr" sz="quarter"/>
          </p:nvPr>
        </p:nvSpPr>
        <p:spPr bwMode="auto">
          <a:xfrm>
            <a:off x="0" y="0"/>
            <a:ext cx="2946400" cy="493713"/>
          </a:xfrm>
          <a:prstGeom prst="rect">
            <a:avLst/>
          </a:prstGeom>
          <a:noFill/>
          <a:ln w="9525">
            <a:noFill/>
            <a:miter lim="800000"/>
            <a:headEnd/>
            <a:tailEnd/>
          </a:ln>
          <a:effectLst/>
        </p:spPr>
        <p:txBody>
          <a:bodyPr vert="horz" wrap="square" lIns="87947" tIns="43973" rIns="87947" bIns="43973" numCol="1" anchor="t" anchorCtr="0" compatLnSpc="1">
            <a:prstTxWarp prst="textNoShape">
              <a:avLst/>
            </a:prstTxWarp>
          </a:bodyPr>
          <a:lstStyle>
            <a:lvl1pPr eaLnBrk="1" hangingPunct="1">
              <a:defRPr sz="1200" b="0" u="none">
                <a:latin typeface="Arial" charset="0"/>
              </a:defRPr>
            </a:lvl1pPr>
          </a:lstStyle>
          <a:p>
            <a:pPr>
              <a:defRPr/>
            </a:pPr>
            <a:endParaRPr lang="tr-TR"/>
          </a:p>
        </p:txBody>
      </p:sp>
      <p:sp>
        <p:nvSpPr>
          <p:cNvPr id="593923" name="Rectangle 3"/>
          <p:cNvSpPr>
            <a:spLocks noGrp="1" noChangeArrowheads="1"/>
          </p:cNvSpPr>
          <p:nvPr>
            <p:ph type="dt" sz="quarter" idx="1"/>
          </p:nvPr>
        </p:nvSpPr>
        <p:spPr bwMode="auto">
          <a:xfrm>
            <a:off x="3849688" y="0"/>
            <a:ext cx="2946400" cy="493713"/>
          </a:xfrm>
          <a:prstGeom prst="rect">
            <a:avLst/>
          </a:prstGeom>
          <a:noFill/>
          <a:ln w="9525">
            <a:noFill/>
            <a:miter lim="800000"/>
            <a:headEnd/>
            <a:tailEnd/>
          </a:ln>
          <a:effectLst/>
        </p:spPr>
        <p:txBody>
          <a:bodyPr vert="horz" wrap="square" lIns="87947" tIns="43973" rIns="87947" bIns="43973" numCol="1" anchor="t" anchorCtr="0" compatLnSpc="1">
            <a:prstTxWarp prst="textNoShape">
              <a:avLst/>
            </a:prstTxWarp>
          </a:bodyPr>
          <a:lstStyle>
            <a:lvl1pPr algn="r" eaLnBrk="1" hangingPunct="1">
              <a:defRPr sz="1200" b="0" u="none">
                <a:latin typeface="Arial" charset="0"/>
              </a:defRPr>
            </a:lvl1pPr>
          </a:lstStyle>
          <a:p>
            <a:pPr>
              <a:defRPr/>
            </a:pPr>
            <a:endParaRPr lang="tr-TR"/>
          </a:p>
        </p:txBody>
      </p:sp>
      <p:sp>
        <p:nvSpPr>
          <p:cNvPr id="593924" name="Rectangle 4"/>
          <p:cNvSpPr>
            <a:spLocks noGrp="1" noChangeArrowheads="1"/>
          </p:cNvSpPr>
          <p:nvPr>
            <p:ph type="ftr" sz="quarter" idx="2"/>
          </p:nvPr>
        </p:nvSpPr>
        <p:spPr bwMode="auto">
          <a:xfrm>
            <a:off x="0" y="9378950"/>
            <a:ext cx="2946400" cy="493713"/>
          </a:xfrm>
          <a:prstGeom prst="rect">
            <a:avLst/>
          </a:prstGeom>
          <a:noFill/>
          <a:ln w="9525">
            <a:noFill/>
            <a:miter lim="800000"/>
            <a:headEnd/>
            <a:tailEnd/>
          </a:ln>
          <a:effectLst/>
        </p:spPr>
        <p:txBody>
          <a:bodyPr vert="horz" wrap="square" lIns="87947" tIns="43973" rIns="87947" bIns="43973" numCol="1" anchor="b" anchorCtr="0" compatLnSpc="1">
            <a:prstTxWarp prst="textNoShape">
              <a:avLst/>
            </a:prstTxWarp>
          </a:bodyPr>
          <a:lstStyle>
            <a:lvl1pPr eaLnBrk="1" hangingPunct="1">
              <a:defRPr sz="1200" b="0" u="none">
                <a:latin typeface="Arial" charset="0"/>
              </a:defRPr>
            </a:lvl1pPr>
          </a:lstStyle>
          <a:p>
            <a:pPr>
              <a:defRPr/>
            </a:pPr>
            <a:endParaRPr lang="tr-TR"/>
          </a:p>
        </p:txBody>
      </p:sp>
      <p:sp>
        <p:nvSpPr>
          <p:cNvPr id="593925" name="Rectangle 5"/>
          <p:cNvSpPr>
            <a:spLocks noGrp="1" noChangeArrowheads="1"/>
          </p:cNvSpPr>
          <p:nvPr>
            <p:ph type="sldNum" sz="quarter" idx="3"/>
          </p:nvPr>
        </p:nvSpPr>
        <p:spPr bwMode="auto">
          <a:xfrm>
            <a:off x="3849688" y="9378950"/>
            <a:ext cx="2946400" cy="493713"/>
          </a:xfrm>
          <a:prstGeom prst="rect">
            <a:avLst/>
          </a:prstGeom>
          <a:noFill/>
          <a:ln w="9525">
            <a:noFill/>
            <a:miter lim="800000"/>
            <a:headEnd/>
            <a:tailEnd/>
          </a:ln>
          <a:effectLst/>
        </p:spPr>
        <p:txBody>
          <a:bodyPr vert="horz" wrap="square" lIns="87947" tIns="43973" rIns="87947" bIns="43973" numCol="1" anchor="b" anchorCtr="0" compatLnSpc="1">
            <a:prstTxWarp prst="textNoShape">
              <a:avLst/>
            </a:prstTxWarp>
          </a:bodyPr>
          <a:lstStyle>
            <a:lvl1pPr algn="r" eaLnBrk="1" hangingPunct="1">
              <a:defRPr sz="1200" b="0" u="none"/>
            </a:lvl1pPr>
          </a:lstStyle>
          <a:p>
            <a:pPr>
              <a:defRPr/>
            </a:pPr>
            <a:fld id="{F91ED7F8-D088-47E8-BA45-572466B18149}" type="slidenum">
              <a:rPr lang="tr-TR" altLang="tr-TR"/>
              <a:pPr>
                <a:defRPr/>
              </a:pPr>
              <a:t>‹#›</a:t>
            </a:fld>
            <a:endParaRPr lang="tr-TR" altLang="tr-TR"/>
          </a:p>
        </p:txBody>
      </p:sp>
    </p:spTree>
    <p:extLst>
      <p:ext uri="{BB962C8B-B14F-4D97-AF65-F5344CB8AC3E}">
        <p14:creationId xmlns:p14="http://schemas.microsoft.com/office/powerpoint/2010/main" val="4104038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0" y="0"/>
            <a:ext cx="2946400" cy="493713"/>
          </a:xfrm>
          <a:prstGeom prst="rect">
            <a:avLst/>
          </a:prstGeom>
          <a:noFill/>
          <a:ln w="9525">
            <a:noFill/>
            <a:miter lim="800000"/>
            <a:headEnd/>
            <a:tailEnd/>
          </a:ln>
          <a:effectLst/>
        </p:spPr>
        <p:txBody>
          <a:bodyPr vert="horz" wrap="square" lIns="92760" tIns="46380" rIns="92760" bIns="46380" numCol="1" anchor="t" anchorCtr="0" compatLnSpc="1">
            <a:prstTxWarp prst="textNoShape">
              <a:avLst/>
            </a:prstTxWarp>
          </a:bodyPr>
          <a:lstStyle>
            <a:lvl1pPr defTabSz="928329" eaLnBrk="1" hangingPunct="1">
              <a:defRPr sz="1300" b="0" u="none">
                <a:latin typeface="Arial" charset="0"/>
              </a:defRPr>
            </a:lvl1pPr>
          </a:lstStyle>
          <a:p>
            <a:pPr>
              <a:defRPr/>
            </a:pPr>
            <a:endParaRPr lang="tr-TR"/>
          </a:p>
        </p:txBody>
      </p:sp>
      <p:sp>
        <p:nvSpPr>
          <p:cNvPr id="117763" name="Rectangle 3"/>
          <p:cNvSpPr>
            <a:spLocks noGrp="1" noChangeArrowheads="1"/>
          </p:cNvSpPr>
          <p:nvPr>
            <p:ph type="dt" idx="1"/>
          </p:nvPr>
        </p:nvSpPr>
        <p:spPr bwMode="auto">
          <a:xfrm>
            <a:off x="3849688" y="0"/>
            <a:ext cx="2946400" cy="493713"/>
          </a:xfrm>
          <a:prstGeom prst="rect">
            <a:avLst/>
          </a:prstGeom>
          <a:noFill/>
          <a:ln w="9525">
            <a:noFill/>
            <a:miter lim="800000"/>
            <a:headEnd/>
            <a:tailEnd/>
          </a:ln>
          <a:effectLst/>
        </p:spPr>
        <p:txBody>
          <a:bodyPr vert="horz" wrap="square" lIns="92760" tIns="46380" rIns="92760" bIns="46380" numCol="1" anchor="t" anchorCtr="0" compatLnSpc="1">
            <a:prstTxWarp prst="textNoShape">
              <a:avLst/>
            </a:prstTxWarp>
          </a:bodyPr>
          <a:lstStyle>
            <a:lvl1pPr algn="r" defTabSz="928329" eaLnBrk="1" hangingPunct="1">
              <a:defRPr sz="1300" b="0" u="none">
                <a:latin typeface="Arial" charset="0"/>
              </a:defRPr>
            </a:lvl1pPr>
          </a:lstStyle>
          <a:p>
            <a:pPr>
              <a:defRPr/>
            </a:pPr>
            <a:endParaRPr lang="tr-TR"/>
          </a:p>
        </p:txBody>
      </p:sp>
      <p:sp>
        <p:nvSpPr>
          <p:cNvPr id="66564" name="Rectangle 4"/>
          <p:cNvSpPr>
            <a:spLocks noGrp="1" noRot="1" noChangeAspect="1" noChangeArrowheads="1" noTextEdit="1"/>
          </p:cNvSpPr>
          <p:nvPr>
            <p:ph type="sldImg" idx="2"/>
          </p:nvPr>
        </p:nvSpPr>
        <p:spPr bwMode="auto">
          <a:xfrm>
            <a:off x="930275" y="739775"/>
            <a:ext cx="4937125" cy="37036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5" name="Rectangle 5"/>
          <p:cNvSpPr>
            <a:spLocks noGrp="1" noChangeArrowheads="1"/>
          </p:cNvSpPr>
          <p:nvPr>
            <p:ph type="body" sz="quarter" idx="3"/>
          </p:nvPr>
        </p:nvSpPr>
        <p:spPr bwMode="auto">
          <a:xfrm>
            <a:off x="679450" y="4689475"/>
            <a:ext cx="5438775" cy="4445000"/>
          </a:xfrm>
          <a:prstGeom prst="rect">
            <a:avLst/>
          </a:prstGeom>
          <a:noFill/>
          <a:ln w="9525">
            <a:noFill/>
            <a:miter lim="800000"/>
            <a:headEnd/>
            <a:tailEnd/>
          </a:ln>
          <a:effectLst/>
        </p:spPr>
        <p:txBody>
          <a:bodyPr vert="horz" wrap="square" lIns="92760" tIns="46380" rIns="92760" bIns="46380" numCol="1" anchor="t" anchorCtr="0" compatLnSpc="1">
            <a:prstTxWarp prst="textNoShape">
              <a:avLst/>
            </a:prstTxWarp>
          </a:bodyPr>
          <a:lstStyle/>
          <a:p>
            <a:pPr lvl="0"/>
            <a:r>
              <a:rPr lang="tr-TR" noProof="0" smtClean="0"/>
              <a:t>Click to edit Master text styles</a:t>
            </a:r>
          </a:p>
          <a:p>
            <a:pPr lvl="1"/>
            <a:r>
              <a:rPr lang="tr-TR" noProof="0" smtClean="0"/>
              <a:t>Second level</a:t>
            </a:r>
          </a:p>
          <a:p>
            <a:pPr lvl="2"/>
            <a:r>
              <a:rPr lang="tr-TR" noProof="0" smtClean="0"/>
              <a:t>Third level</a:t>
            </a:r>
          </a:p>
          <a:p>
            <a:pPr lvl="3"/>
            <a:r>
              <a:rPr lang="tr-TR" noProof="0" smtClean="0"/>
              <a:t>Fourth level</a:t>
            </a:r>
          </a:p>
          <a:p>
            <a:pPr lvl="4"/>
            <a:r>
              <a:rPr lang="tr-TR" noProof="0" smtClean="0"/>
              <a:t>Fifth level</a:t>
            </a:r>
          </a:p>
        </p:txBody>
      </p:sp>
      <p:sp>
        <p:nvSpPr>
          <p:cNvPr id="117766" name="Rectangle 6"/>
          <p:cNvSpPr>
            <a:spLocks noGrp="1" noChangeArrowheads="1"/>
          </p:cNvSpPr>
          <p:nvPr>
            <p:ph type="ftr" sz="quarter" idx="4"/>
          </p:nvPr>
        </p:nvSpPr>
        <p:spPr bwMode="auto">
          <a:xfrm>
            <a:off x="0" y="9378950"/>
            <a:ext cx="2946400" cy="493713"/>
          </a:xfrm>
          <a:prstGeom prst="rect">
            <a:avLst/>
          </a:prstGeom>
          <a:noFill/>
          <a:ln w="9525">
            <a:noFill/>
            <a:miter lim="800000"/>
            <a:headEnd/>
            <a:tailEnd/>
          </a:ln>
          <a:effectLst/>
        </p:spPr>
        <p:txBody>
          <a:bodyPr vert="horz" wrap="square" lIns="92760" tIns="46380" rIns="92760" bIns="46380" numCol="1" anchor="b" anchorCtr="0" compatLnSpc="1">
            <a:prstTxWarp prst="textNoShape">
              <a:avLst/>
            </a:prstTxWarp>
          </a:bodyPr>
          <a:lstStyle>
            <a:lvl1pPr defTabSz="928329" eaLnBrk="1" hangingPunct="1">
              <a:defRPr sz="1300" b="0" u="none">
                <a:latin typeface="Arial" charset="0"/>
              </a:defRPr>
            </a:lvl1pPr>
          </a:lstStyle>
          <a:p>
            <a:pPr>
              <a:defRPr/>
            </a:pPr>
            <a:endParaRPr lang="tr-TR"/>
          </a:p>
        </p:txBody>
      </p:sp>
      <p:sp>
        <p:nvSpPr>
          <p:cNvPr id="117767" name="Rectangle 7"/>
          <p:cNvSpPr>
            <a:spLocks noGrp="1" noChangeArrowheads="1"/>
          </p:cNvSpPr>
          <p:nvPr>
            <p:ph type="sldNum" sz="quarter" idx="5"/>
          </p:nvPr>
        </p:nvSpPr>
        <p:spPr bwMode="auto">
          <a:xfrm>
            <a:off x="3849688" y="9378950"/>
            <a:ext cx="2946400" cy="493713"/>
          </a:xfrm>
          <a:prstGeom prst="rect">
            <a:avLst/>
          </a:prstGeom>
          <a:noFill/>
          <a:ln w="9525">
            <a:noFill/>
            <a:miter lim="800000"/>
            <a:headEnd/>
            <a:tailEnd/>
          </a:ln>
          <a:effectLst/>
        </p:spPr>
        <p:txBody>
          <a:bodyPr vert="horz" wrap="square" lIns="92760" tIns="46380" rIns="92760" bIns="46380" numCol="1" anchor="b" anchorCtr="0" compatLnSpc="1">
            <a:prstTxWarp prst="textNoShape">
              <a:avLst/>
            </a:prstTxWarp>
          </a:bodyPr>
          <a:lstStyle>
            <a:lvl1pPr algn="r" defTabSz="927100" eaLnBrk="1" hangingPunct="1">
              <a:defRPr sz="1300" b="0" u="none"/>
            </a:lvl1pPr>
          </a:lstStyle>
          <a:p>
            <a:pPr>
              <a:defRPr/>
            </a:pPr>
            <a:fld id="{406AF9DF-AE34-4D90-A70E-81D90E33F274}" type="slidenum">
              <a:rPr lang="tr-TR" altLang="tr-TR"/>
              <a:pPr>
                <a:defRPr/>
              </a:pPr>
              <a:t>‹#›</a:t>
            </a:fld>
            <a:endParaRPr lang="tr-TR" altLang="tr-TR"/>
          </a:p>
        </p:txBody>
      </p:sp>
    </p:spTree>
    <p:extLst>
      <p:ext uri="{BB962C8B-B14F-4D97-AF65-F5344CB8AC3E}">
        <p14:creationId xmlns:p14="http://schemas.microsoft.com/office/powerpoint/2010/main" val="38364642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Başlık Slaydı">
    <p:spTree>
      <p:nvGrpSpPr>
        <p:cNvPr id="1" name=""/>
        <p:cNvGrpSpPr/>
        <p:nvPr/>
      </p:nvGrpSpPr>
      <p:grpSpPr>
        <a:xfrm>
          <a:off x="0" y="0"/>
          <a:ext cx="0" cy="0"/>
          <a:chOff x="0" y="0"/>
          <a:chExt cx="0" cy="0"/>
        </a:xfrm>
      </p:grpSpPr>
      <p:sp>
        <p:nvSpPr>
          <p:cNvPr id="2" name="Text Box 11"/>
          <p:cNvSpPr txBox="1">
            <a:spLocks noChangeArrowheads="1"/>
          </p:cNvSpPr>
          <p:nvPr userDrawn="1"/>
        </p:nvSpPr>
        <p:spPr bwMode="auto">
          <a:xfrm>
            <a:off x="808038" y="-127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u="sng">
                <a:solidFill>
                  <a:schemeClr val="tx1"/>
                </a:solidFill>
                <a:latin typeface="Arial" charset="0"/>
              </a:defRPr>
            </a:lvl1pPr>
            <a:lvl2pPr marL="742950" indent="-285750" eaLnBrk="0" hangingPunct="0">
              <a:defRPr sz="2800" b="1" u="sng">
                <a:solidFill>
                  <a:schemeClr val="tx1"/>
                </a:solidFill>
                <a:latin typeface="Arial" charset="0"/>
              </a:defRPr>
            </a:lvl2pPr>
            <a:lvl3pPr marL="1143000" indent="-228600" eaLnBrk="0" hangingPunct="0">
              <a:defRPr sz="2800" b="1" u="sng">
                <a:solidFill>
                  <a:schemeClr val="tx1"/>
                </a:solidFill>
                <a:latin typeface="Arial" charset="0"/>
              </a:defRPr>
            </a:lvl3pPr>
            <a:lvl4pPr marL="1600200" indent="-228600" eaLnBrk="0" hangingPunct="0">
              <a:defRPr sz="2800" b="1" u="sng">
                <a:solidFill>
                  <a:schemeClr val="tx1"/>
                </a:solidFill>
                <a:latin typeface="Arial" charset="0"/>
              </a:defRPr>
            </a:lvl4pPr>
            <a:lvl5pPr marL="2057400" indent="-228600" eaLnBrk="0" hangingPunct="0">
              <a:defRPr sz="2800" b="1" u="sng">
                <a:solidFill>
                  <a:schemeClr val="tx1"/>
                </a:solidFill>
                <a:latin typeface="Arial" charset="0"/>
              </a:defRPr>
            </a:lvl5pPr>
            <a:lvl6pPr marL="2514600" indent="-228600" eaLnBrk="0" fontAlgn="base" hangingPunct="0">
              <a:spcBef>
                <a:spcPct val="0"/>
              </a:spcBef>
              <a:spcAft>
                <a:spcPct val="0"/>
              </a:spcAft>
              <a:defRPr sz="2800" b="1" u="sng">
                <a:solidFill>
                  <a:schemeClr val="tx1"/>
                </a:solidFill>
                <a:latin typeface="Arial" charset="0"/>
              </a:defRPr>
            </a:lvl6pPr>
            <a:lvl7pPr marL="2971800" indent="-228600" eaLnBrk="0" fontAlgn="base" hangingPunct="0">
              <a:spcBef>
                <a:spcPct val="0"/>
              </a:spcBef>
              <a:spcAft>
                <a:spcPct val="0"/>
              </a:spcAft>
              <a:defRPr sz="2800" b="1" u="sng">
                <a:solidFill>
                  <a:schemeClr val="tx1"/>
                </a:solidFill>
                <a:latin typeface="Arial" charset="0"/>
              </a:defRPr>
            </a:lvl7pPr>
            <a:lvl8pPr marL="3429000" indent="-228600" eaLnBrk="0" fontAlgn="base" hangingPunct="0">
              <a:spcBef>
                <a:spcPct val="0"/>
              </a:spcBef>
              <a:spcAft>
                <a:spcPct val="0"/>
              </a:spcAft>
              <a:defRPr sz="2800" b="1" u="sng">
                <a:solidFill>
                  <a:schemeClr val="tx1"/>
                </a:solidFill>
                <a:latin typeface="Arial" charset="0"/>
              </a:defRPr>
            </a:lvl8pPr>
            <a:lvl9pPr marL="3886200" indent="-228600" eaLnBrk="0" fontAlgn="base" hangingPunct="0">
              <a:spcBef>
                <a:spcPct val="0"/>
              </a:spcBef>
              <a:spcAft>
                <a:spcPct val="0"/>
              </a:spcAft>
              <a:defRPr sz="2800" b="1" u="sng">
                <a:solidFill>
                  <a:schemeClr val="tx1"/>
                </a:solidFill>
                <a:latin typeface="Arial" charset="0"/>
              </a:defRPr>
            </a:lvl9pPr>
          </a:lstStyle>
          <a:p>
            <a:pPr eaLnBrk="1" hangingPunct="1">
              <a:defRPr/>
            </a:pPr>
            <a:endParaRPr lang="en-US" sz="1800" b="0" u="none" smtClean="0">
              <a:latin typeface="Verdana" pitchFamily="34" charset="0"/>
            </a:endParaRPr>
          </a:p>
        </p:txBody>
      </p:sp>
      <p:pic>
        <p:nvPicPr>
          <p:cNvPr id="3" name="Picture 12"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66088" y="6237288"/>
            <a:ext cx="82708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14"/>
          <p:cNvSpPr>
            <a:spLocks noChangeShapeType="1"/>
          </p:cNvSpPr>
          <p:nvPr userDrawn="1"/>
        </p:nvSpPr>
        <p:spPr bwMode="auto">
          <a:xfrm>
            <a:off x="0" y="6021388"/>
            <a:ext cx="91440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5" name="Rectangle 16"/>
          <p:cNvSpPr>
            <a:spLocks noChangeArrowheads="1"/>
          </p:cNvSpPr>
          <p:nvPr/>
        </p:nvSpPr>
        <p:spPr bwMode="auto">
          <a:xfrm>
            <a:off x="0" y="0"/>
            <a:ext cx="9144000" cy="14128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800" b="1" u="sng">
                <a:solidFill>
                  <a:schemeClr val="tx1"/>
                </a:solidFill>
                <a:latin typeface="Arial" panose="020B0604020202020204" pitchFamily="34" charset="0"/>
              </a:defRPr>
            </a:lvl1pPr>
            <a:lvl2pPr marL="742950" indent="-285750" eaLnBrk="0" hangingPunct="0">
              <a:defRPr sz="2800" b="1" u="sng">
                <a:solidFill>
                  <a:schemeClr val="tx1"/>
                </a:solidFill>
                <a:latin typeface="Arial" panose="020B0604020202020204" pitchFamily="34" charset="0"/>
              </a:defRPr>
            </a:lvl2pPr>
            <a:lvl3pPr marL="1143000" indent="-228600" eaLnBrk="0" hangingPunct="0">
              <a:defRPr sz="2800" b="1" u="sng">
                <a:solidFill>
                  <a:schemeClr val="tx1"/>
                </a:solidFill>
                <a:latin typeface="Arial" panose="020B0604020202020204" pitchFamily="34" charset="0"/>
              </a:defRPr>
            </a:lvl3pPr>
            <a:lvl4pPr marL="1600200" indent="-228600" eaLnBrk="0" hangingPunct="0">
              <a:defRPr sz="2800" b="1" u="sng">
                <a:solidFill>
                  <a:schemeClr val="tx1"/>
                </a:solidFill>
                <a:latin typeface="Arial" panose="020B0604020202020204" pitchFamily="34" charset="0"/>
              </a:defRPr>
            </a:lvl4pPr>
            <a:lvl5pPr marL="2057400" indent="-228600" eaLnBrk="0" hangingPunct="0">
              <a:defRPr sz="2800" b="1" u="sng">
                <a:solidFill>
                  <a:schemeClr val="tx1"/>
                </a:solidFill>
                <a:latin typeface="Arial" panose="020B0604020202020204" pitchFamily="34" charset="0"/>
              </a:defRPr>
            </a:lvl5pPr>
            <a:lvl6pPr marL="2514600" indent="-228600" eaLnBrk="0" fontAlgn="base" hangingPunct="0">
              <a:spcBef>
                <a:spcPct val="0"/>
              </a:spcBef>
              <a:spcAft>
                <a:spcPct val="0"/>
              </a:spcAft>
              <a:defRPr sz="2800" b="1" u="sng">
                <a:solidFill>
                  <a:schemeClr val="tx1"/>
                </a:solidFill>
                <a:latin typeface="Arial" panose="020B0604020202020204" pitchFamily="34" charset="0"/>
              </a:defRPr>
            </a:lvl6pPr>
            <a:lvl7pPr marL="2971800" indent="-228600" eaLnBrk="0" fontAlgn="base" hangingPunct="0">
              <a:spcBef>
                <a:spcPct val="0"/>
              </a:spcBef>
              <a:spcAft>
                <a:spcPct val="0"/>
              </a:spcAft>
              <a:defRPr sz="2800" b="1" u="sng">
                <a:solidFill>
                  <a:schemeClr val="tx1"/>
                </a:solidFill>
                <a:latin typeface="Arial" panose="020B0604020202020204" pitchFamily="34" charset="0"/>
              </a:defRPr>
            </a:lvl7pPr>
            <a:lvl8pPr marL="3429000" indent="-228600" eaLnBrk="0" fontAlgn="base" hangingPunct="0">
              <a:spcBef>
                <a:spcPct val="0"/>
              </a:spcBef>
              <a:spcAft>
                <a:spcPct val="0"/>
              </a:spcAft>
              <a:defRPr sz="2800" b="1" u="sng">
                <a:solidFill>
                  <a:schemeClr val="tx1"/>
                </a:solidFill>
                <a:latin typeface="Arial" panose="020B0604020202020204" pitchFamily="34" charset="0"/>
              </a:defRPr>
            </a:lvl8pPr>
            <a:lvl9pPr marL="3886200" indent="-228600" eaLnBrk="0" fontAlgn="base" hangingPunct="0">
              <a:spcBef>
                <a:spcPct val="0"/>
              </a:spcBef>
              <a:spcAft>
                <a:spcPct val="0"/>
              </a:spcAft>
              <a:defRPr sz="2800" b="1" u="sng">
                <a:solidFill>
                  <a:schemeClr val="tx1"/>
                </a:solidFill>
                <a:latin typeface="Arial" panose="020B0604020202020204" pitchFamily="34" charset="0"/>
              </a:defRPr>
            </a:lvl9pPr>
          </a:lstStyle>
          <a:p>
            <a:pPr algn="ctr" eaLnBrk="1" hangingPunct="1">
              <a:defRPr/>
            </a:pPr>
            <a:endParaRPr lang="en-US" sz="5800" b="0" u="none" smtClean="0">
              <a:solidFill>
                <a:schemeClr val="bg1"/>
              </a:solidFill>
              <a:latin typeface="Verdana" panose="020B0604030504040204" pitchFamily="34" charset="0"/>
            </a:endParaRPr>
          </a:p>
        </p:txBody>
      </p:sp>
      <p:sp>
        <p:nvSpPr>
          <p:cNvPr id="6" name="Rectangle 4"/>
          <p:cNvSpPr>
            <a:spLocks noGrp="1" noChangeArrowheads="1"/>
          </p:cNvSpPr>
          <p:nvPr>
            <p:ph type="dt" sz="half" idx="10"/>
          </p:nvPr>
        </p:nvSpPr>
        <p:spPr>
          <a:xfrm>
            <a:off x="457200" y="6248400"/>
            <a:ext cx="2133600" cy="457200"/>
          </a:xfrm>
        </p:spPr>
        <p:txBody>
          <a:bodyPr/>
          <a:lstStyle>
            <a:lvl1pPr>
              <a:defRPr sz="1100" i="0">
                <a:solidFill>
                  <a:schemeClr val="tx1"/>
                </a:solidFill>
              </a:defRPr>
            </a:lvl1pPr>
          </a:lstStyle>
          <a:p>
            <a:pPr>
              <a:defRPr/>
            </a:pPr>
            <a:r>
              <a:rPr lang="tr-TR"/>
              <a:t>Kalite bir hayat tarzıdır. </a:t>
            </a:r>
          </a:p>
          <a:p>
            <a:pPr>
              <a:defRPr/>
            </a:pPr>
            <a:endParaRPr lang="tr-TR"/>
          </a:p>
          <a:p>
            <a:pPr>
              <a:defRPr/>
            </a:pPr>
            <a:r>
              <a:rPr lang="tr-TR"/>
              <a:t>	      </a:t>
            </a:r>
          </a:p>
        </p:txBody>
      </p:sp>
      <p:sp>
        <p:nvSpPr>
          <p:cNvPr id="7" name="Rectangle 5"/>
          <p:cNvSpPr>
            <a:spLocks noGrp="1" noChangeArrowheads="1"/>
          </p:cNvSpPr>
          <p:nvPr>
            <p:ph type="ftr" sz="quarter" idx="11"/>
          </p:nvPr>
        </p:nvSpPr>
        <p:spPr>
          <a:xfrm>
            <a:off x="3124200" y="6248400"/>
            <a:ext cx="2895600" cy="457200"/>
          </a:xfrm>
          <a:prstGeom prst="rect">
            <a:avLst/>
          </a:prstGeom>
        </p:spPr>
        <p:txBody>
          <a:bodyPr/>
          <a:lstStyle>
            <a:lvl1pPr eaLnBrk="1" hangingPunct="1">
              <a:defRPr>
                <a:solidFill>
                  <a:schemeClr val="tx1"/>
                </a:solidFill>
                <a:effectLst/>
                <a:latin typeface="Arial" charset="0"/>
              </a:defRPr>
            </a:lvl1pPr>
          </a:lstStyle>
          <a:p>
            <a:pPr>
              <a:defRPr/>
            </a:pPr>
            <a:endParaRPr lang="tr-TR"/>
          </a:p>
          <a:p>
            <a:pPr>
              <a:defRPr/>
            </a:pPr>
            <a:endParaRPr lang="tr-TR"/>
          </a:p>
        </p:txBody>
      </p:sp>
      <p:sp>
        <p:nvSpPr>
          <p:cNvPr id="8" name="Rectangle 6"/>
          <p:cNvSpPr>
            <a:spLocks noGrp="1" noChangeArrowheads="1"/>
          </p:cNvSpPr>
          <p:nvPr>
            <p:ph type="sldNum" sz="quarter" idx="12"/>
          </p:nvPr>
        </p:nvSpPr>
        <p:spPr>
          <a:xfrm>
            <a:off x="6553200" y="6248400"/>
            <a:ext cx="1331913" cy="457200"/>
          </a:xfrm>
        </p:spPr>
        <p:txBody>
          <a:bodyPr/>
          <a:lstStyle>
            <a:lvl1pPr>
              <a:defRPr>
                <a:solidFill>
                  <a:schemeClr val="tx1"/>
                </a:solidFill>
              </a:defRPr>
            </a:lvl1pPr>
          </a:lstStyle>
          <a:p>
            <a:pPr>
              <a:defRPr/>
            </a:pPr>
            <a:fld id="{3EC74BB4-0BCA-48C3-852F-D94D7D105A01}" type="slidenum">
              <a:rPr lang="tr-TR" altLang="tr-TR"/>
              <a:pPr>
                <a:defRPr/>
              </a:pPr>
              <a:t>‹#›</a:t>
            </a:fld>
            <a:endParaRPr lang="tr-TR" altLang="tr-TR"/>
          </a:p>
        </p:txBody>
      </p:sp>
    </p:spTree>
    <p:extLst>
      <p:ext uri="{BB962C8B-B14F-4D97-AF65-F5344CB8AC3E}">
        <p14:creationId xmlns:p14="http://schemas.microsoft.com/office/powerpoint/2010/main" val="749466727"/>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showMasterPhAnim="0" type="vertTx" preserve="1">
  <p:cSld name="Başlık, Dikey Metin">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60C23C74-30A7-4AFE-9EA4-A5D38A1B5B41}" type="slidenum">
              <a:rPr lang="tr-TR" altLang="tr-TR"/>
              <a:pPr>
                <a:defRPr/>
              </a:pPr>
              <a:t>‹#›</a:t>
            </a:fld>
            <a:endParaRPr lang="tr-TR" altLang="tr-TR"/>
          </a:p>
        </p:txBody>
      </p:sp>
    </p:spTree>
    <p:extLst>
      <p:ext uri="{BB962C8B-B14F-4D97-AF65-F5344CB8AC3E}">
        <p14:creationId xmlns:p14="http://schemas.microsoft.com/office/powerpoint/2010/main" val="29158780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showMasterPhAnim="0" type="vertTitleAndTx" preserve="1">
  <p:cSld name="Dikey Başlık ve Metin">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Dikey Başlık"/>
          <p:cNvSpPr>
            <a:spLocks noGrp="1"/>
          </p:cNvSpPr>
          <p:nvPr>
            <p:ph type="title" orient="vert"/>
          </p:nvPr>
        </p:nvSpPr>
        <p:spPr>
          <a:xfrm>
            <a:off x="6858000" y="34925"/>
            <a:ext cx="2286000" cy="61309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0" y="34925"/>
            <a:ext cx="6705600" cy="61309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860DABB6-FAD1-4FB6-A751-110803FD9955}" type="slidenum">
              <a:rPr lang="tr-TR" altLang="tr-TR"/>
              <a:pPr>
                <a:defRPr/>
              </a:pPr>
              <a:t>‹#›</a:t>
            </a:fld>
            <a:endParaRPr lang="tr-TR" altLang="tr-TR"/>
          </a:p>
        </p:txBody>
      </p:sp>
    </p:spTree>
    <p:extLst>
      <p:ext uri="{BB962C8B-B14F-4D97-AF65-F5344CB8AC3E}">
        <p14:creationId xmlns:p14="http://schemas.microsoft.com/office/powerpoint/2010/main" val="311382177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type="tbl" preserve="1">
  <p:cSld name="Başlık ve Tablo">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0" y="34925"/>
            <a:ext cx="9144000" cy="1052513"/>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0" y="1635125"/>
            <a:ext cx="9144000" cy="4530725"/>
          </a:xfrm>
        </p:spPr>
        <p:txBody>
          <a:bodyPr/>
          <a:lstStyle/>
          <a:p>
            <a:pPr lvl="0"/>
            <a:endParaRPr lang="tr-TR" noProof="0" smtClean="0"/>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96143D09-B5C2-407E-A2D3-7CF9341E4423}" type="slidenum">
              <a:rPr lang="tr-TR" altLang="tr-TR"/>
              <a:pPr>
                <a:defRPr/>
              </a:pPr>
              <a:t>‹#›</a:t>
            </a:fld>
            <a:endParaRPr lang="tr-TR" altLang="tr-TR"/>
          </a:p>
        </p:txBody>
      </p:sp>
    </p:spTree>
    <p:extLst>
      <p:ext uri="{BB962C8B-B14F-4D97-AF65-F5344CB8AC3E}">
        <p14:creationId xmlns:p14="http://schemas.microsoft.com/office/powerpoint/2010/main" val="296833361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type="obj" preserve="1">
  <p:cSld name="Başlık ve İçerik">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7" name="3 Veri Yer Tutucusu"/>
          <p:cNvSpPr>
            <a:spLocks noGrp="1"/>
          </p:cNvSpPr>
          <p:nvPr>
            <p:ph type="dt" sz="half" idx="10"/>
          </p:nvPr>
        </p:nvSpPr>
        <p:spPr/>
        <p:txBody>
          <a:bodyPr/>
          <a:lstStyle>
            <a:lvl1pPr>
              <a:defRPr sz="500"/>
            </a:lvl1pPr>
          </a:lstStyle>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BAC03F83-B627-4838-AE14-4DB3310A21C2}" type="slidenum">
              <a:rPr lang="tr-TR" altLang="tr-TR"/>
              <a:pPr>
                <a:defRPr/>
              </a:pPr>
              <a:t>‹#›</a:t>
            </a:fld>
            <a:endParaRPr lang="tr-TR" altLang="tr-TR"/>
          </a:p>
        </p:txBody>
      </p:sp>
    </p:spTree>
    <p:extLst>
      <p:ext uri="{BB962C8B-B14F-4D97-AF65-F5344CB8AC3E}">
        <p14:creationId xmlns:p14="http://schemas.microsoft.com/office/powerpoint/2010/main" val="128474858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Bölüm Üstbilgisi">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dirty="0" smtClean="0"/>
              <a:t>Asıl başlık stili için tıklatın</a:t>
            </a:r>
            <a:endParaRPr lang="tr-TR" dirty="0"/>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8E82F644-616C-464C-9172-BD8526665EF9}" type="slidenum">
              <a:rPr lang="tr-TR" altLang="tr-TR"/>
              <a:pPr>
                <a:defRPr/>
              </a:pPr>
              <a:t>‹#›</a:t>
            </a:fld>
            <a:endParaRPr lang="tr-TR" altLang="tr-TR"/>
          </a:p>
        </p:txBody>
      </p:sp>
    </p:spTree>
    <p:extLst>
      <p:ext uri="{BB962C8B-B14F-4D97-AF65-F5344CB8AC3E}">
        <p14:creationId xmlns:p14="http://schemas.microsoft.com/office/powerpoint/2010/main" val="16877687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showMasterPhAnim="0" type="twoObj" preserve="1">
  <p:cSld name="İki İçerik">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0" y="1635125"/>
            <a:ext cx="4495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35125"/>
            <a:ext cx="4495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44F55000-B794-4C2F-804F-026126FDD234}" type="slidenum">
              <a:rPr lang="tr-TR" altLang="tr-TR"/>
              <a:pPr>
                <a:defRPr/>
              </a:pPr>
              <a:t>‹#›</a:t>
            </a:fld>
            <a:endParaRPr lang="tr-TR" altLang="tr-TR"/>
          </a:p>
        </p:txBody>
      </p:sp>
    </p:spTree>
    <p:extLst>
      <p:ext uri="{BB962C8B-B14F-4D97-AF65-F5344CB8AC3E}">
        <p14:creationId xmlns:p14="http://schemas.microsoft.com/office/powerpoint/2010/main" val="8095918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Karşılaştırma">
    <p:spTree>
      <p:nvGrpSpPr>
        <p:cNvPr id="1" name=""/>
        <p:cNvGrpSpPr/>
        <p:nvPr/>
      </p:nvGrpSpPr>
      <p:grpSpPr>
        <a:xfrm>
          <a:off x="0" y="0"/>
          <a:ext cx="0" cy="0"/>
          <a:chOff x="0" y="0"/>
          <a:chExt cx="0" cy="0"/>
        </a:xfrm>
      </p:grpSpPr>
      <p:sp>
        <p:nvSpPr>
          <p:cNvPr id="7"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8"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10" name="6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11" name="8 Slayt Numarası Yer Tutucusu"/>
          <p:cNvSpPr>
            <a:spLocks noGrp="1"/>
          </p:cNvSpPr>
          <p:nvPr>
            <p:ph type="sldNum" sz="quarter" idx="11"/>
          </p:nvPr>
        </p:nvSpPr>
        <p:spPr/>
        <p:txBody>
          <a:bodyPr/>
          <a:lstStyle>
            <a:lvl1pPr>
              <a:defRPr/>
            </a:lvl1pPr>
          </a:lstStyle>
          <a:p>
            <a:pPr>
              <a:defRPr/>
            </a:pPr>
            <a:fld id="{CE457248-237D-464F-A5D9-C65F17705E4E}" type="slidenum">
              <a:rPr lang="tr-TR" altLang="tr-TR"/>
              <a:pPr>
                <a:defRPr/>
              </a:pPr>
              <a:t>‹#›</a:t>
            </a:fld>
            <a:endParaRPr lang="tr-TR" altLang="tr-TR"/>
          </a:p>
        </p:txBody>
      </p:sp>
    </p:spTree>
    <p:extLst>
      <p:ext uri="{BB962C8B-B14F-4D97-AF65-F5344CB8AC3E}">
        <p14:creationId xmlns:p14="http://schemas.microsoft.com/office/powerpoint/2010/main" val="418216375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showMasterPhAnim="0" type="titleOnly" preserve="1">
  <p:cSld name="Yalnızca Başlık">
    <p:spTree>
      <p:nvGrpSpPr>
        <p:cNvPr id="1" name=""/>
        <p:cNvGrpSpPr/>
        <p:nvPr/>
      </p:nvGrpSpPr>
      <p:grpSpPr>
        <a:xfrm>
          <a:off x="0" y="0"/>
          <a:ext cx="0" cy="0"/>
          <a:chOff x="0" y="0"/>
          <a:chExt cx="0" cy="0"/>
        </a:xfrm>
      </p:grpSpPr>
      <p:sp>
        <p:nvSpPr>
          <p:cNvPr id="3"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4"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6" name="2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7" name="4 Slayt Numarası Yer Tutucusu"/>
          <p:cNvSpPr>
            <a:spLocks noGrp="1"/>
          </p:cNvSpPr>
          <p:nvPr>
            <p:ph type="sldNum" sz="quarter" idx="11"/>
          </p:nvPr>
        </p:nvSpPr>
        <p:spPr/>
        <p:txBody>
          <a:bodyPr/>
          <a:lstStyle>
            <a:lvl1pPr>
              <a:defRPr/>
            </a:lvl1pPr>
          </a:lstStyle>
          <a:p>
            <a:pPr>
              <a:defRPr/>
            </a:pPr>
            <a:fld id="{124F2016-E24C-4922-B5AE-F25CD0ACD6F9}" type="slidenum">
              <a:rPr lang="tr-TR" altLang="tr-TR"/>
              <a:pPr>
                <a:defRPr/>
              </a:pPr>
              <a:t>‹#›</a:t>
            </a:fld>
            <a:endParaRPr lang="tr-TR" altLang="tr-TR"/>
          </a:p>
        </p:txBody>
      </p:sp>
    </p:spTree>
    <p:extLst>
      <p:ext uri="{BB962C8B-B14F-4D97-AF65-F5344CB8AC3E}">
        <p14:creationId xmlns:p14="http://schemas.microsoft.com/office/powerpoint/2010/main" val="356096607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showMasterPhAnim="0" type="blank" preserve="1">
  <p:cSld name="Boş">
    <p:spTree>
      <p:nvGrpSpPr>
        <p:cNvPr id="1" name=""/>
        <p:cNvGrpSpPr/>
        <p:nvPr/>
      </p:nvGrpSpPr>
      <p:grpSpPr>
        <a:xfrm>
          <a:off x="0" y="0"/>
          <a:ext cx="0" cy="0"/>
          <a:chOff x="0" y="0"/>
          <a:chExt cx="0" cy="0"/>
        </a:xfrm>
      </p:grpSpPr>
      <p:sp>
        <p:nvSpPr>
          <p:cNvPr id="2"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3"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5" name="1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6" name="3 Slayt Numarası Yer Tutucusu"/>
          <p:cNvSpPr>
            <a:spLocks noGrp="1"/>
          </p:cNvSpPr>
          <p:nvPr>
            <p:ph type="sldNum" sz="quarter" idx="11"/>
          </p:nvPr>
        </p:nvSpPr>
        <p:spPr/>
        <p:txBody>
          <a:bodyPr/>
          <a:lstStyle>
            <a:lvl1pPr>
              <a:defRPr/>
            </a:lvl1pPr>
          </a:lstStyle>
          <a:p>
            <a:pPr>
              <a:defRPr/>
            </a:pPr>
            <a:fld id="{BFB6D884-7961-4A8C-9B13-5713087AC270}" type="slidenum">
              <a:rPr lang="tr-TR" altLang="tr-TR"/>
              <a:pPr>
                <a:defRPr/>
              </a:pPr>
              <a:t>‹#›</a:t>
            </a:fld>
            <a:endParaRPr lang="tr-TR" altLang="tr-TR"/>
          </a:p>
        </p:txBody>
      </p:sp>
    </p:spTree>
    <p:extLst>
      <p:ext uri="{BB962C8B-B14F-4D97-AF65-F5344CB8AC3E}">
        <p14:creationId xmlns:p14="http://schemas.microsoft.com/office/powerpoint/2010/main" val="150736091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objTx" preserve="1">
  <p:cSld name="Başlıklı İçerik">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457200" y="273050"/>
            <a:ext cx="3008313" cy="1162050"/>
          </a:xfrm>
        </p:spPr>
        <p:txBody>
          <a:bodyPr/>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501C79C8-0E10-4DB7-B518-1743A2E0C648}" type="slidenum">
              <a:rPr lang="tr-TR" altLang="tr-TR"/>
              <a:pPr>
                <a:defRPr/>
              </a:pPr>
              <a:t>‹#›</a:t>
            </a:fld>
            <a:endParaRPr lang="tr-TR" altLang="tr-TR"/>
          </a:p>
        </p:txBody>
      </p:sp>
    </p:spTree>
    <p:extLst>
      <p:ext uri="{BB962C8B-B14F-4D97-AF65-F5344CB8AC3E}">
        <p14:creationId xmlns:p14="http://schemas.microsoft.com/office/powerpoint/2010/main" val="29525813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picTx" preserve="1">
  <p:cSld name="Başlıklı Resim">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1792288" y="4800600"/>
            <a:ext cx="5486400" cy="566738"/>
          </a:xfrm>
        </p:spPr>
        <p:txBody>
          <a:bodyPr/>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2128F9D6-E1E2-45FA-863C-54707B30D07E}" type="slidenum">
              <a:rPr lang="tr-TR" altLang="tr-TR"/>
              <a:pPr>
                <a:defRPr/>
              </a:pPr>
              <a:t>‹#›</a:t>
            </a:fld>
            <a:endParaRPr lang="tr-TR" altLang="tr-TR"/>
          </a:p>
        </p:txBody>
      </p:sp>
    </p:spTree>
    <p:extLst>
      <p:ext uri="{BB962C8B-B14F-4D97-AF65-F5344CB8AC3E}">
        <p14:creationId xmlns:p14="http://schemas.microsoft.com/office/powerpoint/2010/main" val="96012979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bwMode="auto">
          <a:xfrm>
            <a:off x="0" y="34925"/>
            <a:ext cx="9144000" cy="105251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tr-TR" altLang="tr-TR" smtClean="0"/>
              <a:t>Türk Standardları Enstitüsü</a:t>
            </a:r>
          </a:p>
        </p:txBody>
      </p:sp>
      <p:sp>
        <p:nvSpPr>
          <p:cNvPr id="179203" name="Rectangle 3"/>
          <p:cNvSpPr>
            <a:spLocks noGrp="1" noChangeArrowheads="1"/>
          </p:cNvSpPr>
          <p:nvPr>
            <p:ph type="body" idx="1"/>
          </p:nvPr>
        </p:nvSpPr>
        <p:spPr bwMode="auto">
          <a:xfrm>
            <a:off x="0" y="1635125"/>
            <a:ext cx="91440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Click to edit Master text styles</a:t>
            </a:r>
          </a:p>
          <a:p>
            <a:pPr lvl="1"/>
            <a:r>
              <a:rPr lang="tr-TR" altLang="tr-TR" smtClean="0"/>
              <a:t>Second level</a:t>
            </a:r>
          </a:p>
          <a:p>
            <a:pPr lvl="2"/>
            <a:r>
              <a:rPr lang="tr-TR" altLang="tr-TR" smtClean="0"/>
              <a:t>Third level</a:t>
            </a:r>
          </a:p>
          <a:p>
            <a:pPr lvl="3"/>
            <a:r>
              <a:rPr lang="tr-TR" altLang="tr-TR" smtClean="0"/>
              <a:t>Fourth level</a:t>
            </a:r>
          </a:p>
          <a:p>
            <a:pPr lvl="4"/>
            <a:r>
              <a:rPr lang="tr-TR" altLang="tr-TR" smtClean="0"/>
              <a:t>Fifth level</a:t>
            </a:r>
          </a:p>
        </p:txBody>
      </p:sp>
      <p:sp>
        <p:nvSpPr>
          <p:cNvPr id="179204" name="Rectangle 4"/>
          <p:cNvSpPr>
            <a:spLocks noGrp="1" noChangeArrowheads="1"/>
          </p:cNvSpPr>
          <p:nvPr>
            <p:ph type="dt" sz="half" idx="2"/>
          </p:nvPr>
        </p:nvSpPr>
        <p:spPr bwMode="auto">
          <a:xfrm>
            <a:off x="384175" y="6211888"/>
            <a:ext cx="2459038"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500" b="0" i="1" u="none">
                <a:solidFill>
                  <a:srgbClr val="FF0000"/>
                </a:solidFill>
                <a:latin typeface="+mj-lt"/>
              </a:defRPr>
            </a:lvl1pPr>
          </a:lstStyle>
          <a:p>
            <a:pPr>
              <a:defRPr/>
            </a:pPr>
            <a:r>
              <a:rPr lang="tr-TR"/>
              <a:t>Quality is a life style.</a:t>
            </a:r>
          </a:p>
          <a:p>
            <a:pPr>
              <a:defRPr/>
            </a:pPr>
            <a:endParaRPr lang="tr-TR"/>
          </a:p>
          <a:p>
            <a:pPr>
              <a:defRPr/>
            </a:pPr>
            <a:r>
              <a:rPr lang="tr-TR"/>
              <a:t>www.tse.org.tr</a:t>
            </a:r>
          </a:p>
        </p:txBody>
      </p:sp>
      <p:sp>
        <p:nvSpPr>
          <p:cNvPr id="179206" name="Rectangle 6"/>
          <p:cNvSpPr>
            <a:spLocks noGrp="1" noChangeArrowheads="1"/>
          </p:cNvSpPr>
          <p:nvPr>
            <p:ph type="sldNum" sz="quarter" idx="4"/>
          </p:nvPr>
        </p:nvSpPr>
        <p:spPr bwMode="auto">
          <a:xfrm>
            <a:off x="7812088" y="6597650"/>
            <a:ext cx="1268412" cy="242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b="0" u="none">
                <a:solidFill>
                  <a:srgbClr val="FF0000"/>
                </a:solidFill>
                <a:latin typeface="Verdana" pitchFamily="34" charset="0"/>
              </a:defRPr>
            </a:lvl1pPr>
          </a:lstStyle>
          <a:p>
            <a:pPr>
              <a:defRPr/>
            </a:pPr>
            <a:fld id="{B0304095-7D3B-4260-8CAD-34DB95C23B52}" type="slidenum">
              <a:rPr lang="tr-TR" altLang="tr-TR"/>
              <a:pPr>
                <a:defRPr/>
              </a:pPr>
              <a:t>‹#›</a:t>
            </a:fld>
            <a:endParaRPr lang="tr-TR" altLang="tr-TR"/>
          </a:p>
        </p:txBody>
      </p:sp>
      <p:sp>
        <p:nvSpPr>
          <p:cNvPr id="179208"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179211" name="Picture 11" descr="tse"/>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13"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Tree>
  </p:cSld>
  <p:clrMap bg1="lt1" tx1="dk1" bg2="lt2" tx2="dk2" accent1="accent1" accent2="accent2" accent3="accent3" accent4="accent4" accent5="accent5" accent6="accent6" hlink="hlink" folHlink="folHlink"/>
  <p:sldLayoutIdLst>
    <p:sldLayoutId id="2147484435" r:id="rId1"/>
    <p:sldLayoutId id="2147484436" r:id="rId2"/>
    <p:sldLayoutId id="2147484437" r:id="rId3"/>
    <p:sldLayoutId id="2147484438" r:id="rId4"/>
    <p:sldLayoutId id="2147484439" r:id="rId5"/>
    <p:sldLayoutId id="2147484440" r:id="rId6"/>
    <p:sldLayoutId id="2147484441" r:id="rId7"/>
    <p:sldLayoutId id="2147484442" r:id="rId8"/>
    <p:sldLayoutId id="2147484443" r:id="rId9"/>
    <p:sldLayoutId id="2147484444" r:id="rId10"/>
    <p:sldLayoutId id="2147484445" r:id="rId11"/>
    <p:sldLayoutId id="2147484446" r:id="rId12"/>
  </p:sldLayoutIdLst>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9202"/>
                                        </p:tgtEl>
                                        <p:attrNameLst>
                                          <p:attrName>style.visibility</p:attrName>
                                        </p:attrNameLst>
                                      </p:cBhvr>
                                      <p:to>
                                        <p:strVal val="visible"/>
                                      </p:to>
                                    </p:set>
                                    <p:animEffect transition="in" filter="fade">
                                      <p:cBhvr>
                                        <p:cTn id="7" dur="2000"/>
                                        <p:tgtEl>
                                          <p:spTgt spid="1792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9203">
                                            <p:txEl>
                                              <p:pRg st="0" end="0"/>
                                            </p:txEl>
                                          </p:spTgt>
                                        </p:tgtEl>
                                        <p:attrNameLst>
                                          <p:attrName>style.visibility</p:attrName>
                                        </p:attrNameLst>
                                      </p:cBhvr>
                                      <p:to>
                                        <p:strVal val="visible"/>
                                      </p:to>
                                    </p:set>
                                    <p:animEffect transition="in" filter="fade">
                                      <p:cBhvr>
                                        <p:cTn id="10" dur="2000"/>
                                        <p:tgtEl>
                                          <p:spTgt spid="17920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9203">
                                            <p:txEl>
                                              <p:pRg st="1" end="1"/>
                                            </p:txEl>
                                          </p:spTgt>
                                        </p:tgtEl>
                                        <p:attrNameLst>
                                          <p:attrName>style.visibility</p:attrName>
                                        </p:attrNameLst>
                                      </p:cBhvr>
                                      <p:to>
                                        <p:strVal val="visible"/>
                                      </p:to>
                                    </p:set>
                                    <p:animEffect transition="in" filter="fade">
                                      <p:cBhvr>
                                        <p:cTn id="13" dur="2000"/>
                                        <p:tgtEl>
                                          <p:spTgt spid="17920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9203">
                                            <p:txEl>
                                              <p:pRg st="2" end="2"/>
                                            </p:txEl>
                                          </p:spTgt>
                                        </p:tgtEl>
                                        <p:attrNameLst>
                                          <p:attrName>style.visibility</p:attrName>
                                        </p:attrNameLst>
                                      </p:cBhvr>
                                      <p:to>
                                        <p:strVal val="visible"/>
                                      </p:to>
                                    </p:set>
                                    <p:animEffect transition="in" filter="fade">
                                      <p:cBhvr>
                                        <p:cTn id="16" dur="2000"/>
                                        <p:tgtEl>
                                          <p:spTgt spid="17920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9203">
                                            <p:txEl>
                                              <p:pRg st="3" end="3"/>
                                            </p:txEl>
                                          </p:spTgt>
                                        </p:tgtEl>
                                        <p:attrNameLst>
                                          <p:attrName>style.visibility</p:attrName>
                                        </p:attrNameLst>
                                      </p:cBhvr>
                                      <p:to>
                                        <p:strVal val="visible"/>
                                      </p:to>
                                    </p:set>
                                    <p:animEffect transition="in" filter="fade">
                                      <p:cBhvr>
                                        <p:cTn id="19" dur="2000"/>
                                        <p:tgtEl>
                                          <p:spTgt spid="17920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9203">
                                            <p:txEl>
                                              <p:pRg st="4" end="4"/>
                                            </p:txEl>
                                          </p:spTgt>
                                        </p:tgtEl>
                                        <p:attrNameLst>
                                          <p:attrName>style.visibility</p:attrName>
                                        </p:attrNameLst>
                                      </p:cBhvr>
                                      <p:to>
                                        <p:strVal val="visible"/>
                                      </p:to>
                                    </p:set>
                                    <p:animEffect transition="in" filter="fade">
                                      <p:cBhvr>
                                        <p:cTn id="22" dur="2000"/>
                                        <p:tgtEl>
                                          <p:spTgt spid="17920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9204"/>
                                        </p:tgtEl>
                                        <p:attrNameLst>
                                          <p:attrName>style.visibility</p:attrName>
                                        </p:attrNameLst>
                                      </p:cBhvr>
                                      <p:to>
                                        <p:strVal val="visible"/>
                                      </p:to>
                                    </p:set>
                                    <p:animEffect transition="in" filter="fade">
                                      <p:cBhvr>
                                        <p:cTn id="25" dur="2000"/>
                                        <p:tgtEl>
                                          <p:spTgt spid="17920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9206"/>
                                        </p:tgtEl>
                                        <p:attrNameLst>
                                          <p:attrName>style.visibility</p:attrName>
                                        </p:attrNameLst>
                                      </p:cBhvr>
                                      <p:to>
                                        <p:strVal val="visible"/>
                                      </p:to>
                                    </p:set>
                                    <p:animEffect transition="in" filter="fade">
                                      <p:cBhvr>
                                        <p:cTn id="28" dur="2000"/>
                                        <p:tgtEl>
                                          <p:spTgt spid="179206"/>
                                        </p:tgtEl>
                                      </p:cBhvr>
                                    </p:animEffect>
                                  </p:childTnLst>
                                </p:cTn>
                              </p:par>
                              <p:par>
                                <p:cTn id="29" presetID="10" presetClass="entr" presetSubtype="0" fill="hold" nodeType="withEffect">
                                  <p:stCondLst>
                                    <p:cond delay="0"/>
                                  </p:stCondLst>
                                  <p:childTnLst>
                                    <p:set>
                                      <p:cBhvr>
                                        <p:cTn id="30" dur="1" fill="hold">
                                          <p:stCondLst>
                                            <p:cond delay="0"/>
                                          </p:stCondLst>
                                        </p:cTn>
                                        <p:tgtEl>
                                          <p:spTgt spid="179208"/>
                                        </p:tgtEl>
                                        <p:attrNameLst>
                                          <p:attrName>style.visibility</p:attrName>
                                        </p:attrNameLst>
                                      </p:cBhvr>
                                      <p:to>
                                        <p:strVal val="visible"/>
                                      </p:to>
                                    </p:set>
                                    <p:animEffect transition="in" filter="fade">
                                      <p:cBhvr>
                                        <p:cTn id="31" dur="2000"/>
                                        <p:tgtEl>
                                          <p:spTgt spid="179208"/>
                                        </p:tgtEl>
                                      </p:cBhvr>
                                    </p:animEffect>
                                  </p:childTnLst>
                                </p:cTn>
                              </p:par>
                              <p:par>
                                <p:cTn id="32" presetID="10" presetClass="entr" presetSubtype="0" fill="hold" nodeType="withEffect">
                                  <p:stCondLst>
                                    <p:cond delay="0"/>
                                  </p:stCondLst>
                                  <p:childTnLst>
                                    <p:set>
                                      <p:cBhvr>
                                        <p:cTn id="33" dur="1" fill="hold">
                                          <p:stCondLst>
                                            <p:cond delay="0"/>
                                          </p:stCondLst>
                                        </p:cTn>
                                        <p:tgtEl>
                                          <p:spTgt spid="179211"/>
                                        </p:tgtEl>
                                        <p:attrNameLst>
                                          <p:attrName>style.visibility</p:attrName>
                                        </p:attrNameLst>
                                      </p:cBhvr>
                                      <p:to>
                                        <p:strVal val="visible"/>
                                      </p:to>
                                    </p:set>
                                    <p:animEffect transition="in" filter="fade">
                                      <p:cBhvr>
                                        <p:cTn id="34" dur="2000"/>
                                        <p:tgtEl>
                                          <p:spTgt spid="179211"/>
                                        </p:tgtEl>
                                      </p:cBhvr>
                                    </p:animEffect>
                                  </p:childTnLst>
                                </p:cTn>
                              </p:par>
                              <p:par>
                                <p:cTn id="35" presetID="10" presetClass="entr" presetSubtype="0" fill="hold" nodeType="withEffect">
                                  <p:stCondLst>
                                    <p:cond delay="0"/>
                                  </p:stCondLst>
                                  <p:childTnLst>
                                    <p:set>
                                      <p:cBhvr>
                                        <p:cTn id="36" dur="1" fill="hold">
                                          <p:stCondLst>
                                            <p:cond delay="0"/>
                                          </p:stCondLst>
                                        </p:cTn>
                                        <p:tgtEl>
                                          <p:spTgt spid="179213"/>
                                        </p:tgtEl>
                                        <p:attrNameLst>
                                          <p:attrName>style.visibility</p:attrName>
                                        </p:attrNameLst>
                                      </p:cBhvr>
                                      <p:to>
                                        <p:strVal val="visible"/>
                                      </p:to>
                                    </p:set>
                                    <p:animEffect transition="in" filter="fade">
                                      <p:cBhvr>
                                        <p:cTn id="37" dur="2000"/>
                                        <p:tgtEl>
                                          <p:spTgt spid="179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2" grpId="0" animBg="1"/>
      <p:bldP spid="179203" grpId="0" build="p">
        <p:tmplLst>
          <p:tmpl lvl="1">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Lst>
      </p:bldP>
      <p:bldP spid="179204" grpId="0"/>
      <p:bldP spid="179206" grpId="0"/>
    </p:bldLst>
  </p:timing>
  <p:hf hdr="0"/>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Verdana" pitchFamily="34" charset="0"/>
        </a:defRPr>
      </a:lvl2pPr>
      <a:lvl3pPr algn="ctr" rtl="0" eaLnBrk="0" fontAlgn="base" hangingPunct="0">
        <a:spcBef>
          <a:spcPct val="0"/>
        </a:spcBef>
        <a:spcAft>
          <a:spcPct val="0"/>
        </a:spcAft>
        <a:defRPr sz="4400">
          <a:solidFill>
            <a:schemeClr val="bg1"/>
          </a:solidFill>
          <a:latin typeface="Verdana" pitchFamily="34" charset="0"/>
        </a:defRPr>
      </a:lvl3pPr>
      <a:lvl4pPr algn="ctr" rtl="0" eaLnBrk="0" fontAlgn="base" hangingPunct="0">
        <a:spcBef>
          <a:spcPct val="0"/>
        </a:spcBef>
        <a:spcAft>
          <a:spcPct val="0"/>
        </a:spcAft>
        <a:defRPr sz="4400">
          <a:solidFill>
            <a:schemeClr val="bg1"/>
          </a:solidFill>
          <a:latin typeface="Verdana" pitchFamily="34" charset="0"/>
        </a:defRPr>
      </a:lvl4pPr>
      <a:lvl5pPr algn="ctr" rtl="0" eaLnBrk="0" fontAlgn="base" hangingPunct="0">
        <a:spcBef>
          <a:spcPct val="0"/>
        </a:spcBef>
        <a:spcAft>
          <a:spcPct val="0"/>
        </a:spcAft>
        <a:defRPr sz="4400">
          <a:solidFill>
            <a:schemeClr val="bg1"/>
          </a:solidFill>
          <a:latin typeface="Verdana" pitchFamily="34" charset="0"/>
        </a:defRPr>
      </a:lvl5pPr>
      <a:lvl6pPr marL="457200" algn="ctr" rtl="0" fontAlgn="base">
        <a:spcBef>
          <a:spcPct val="0"/>
        </a:spcBef>
        <a:spcAft>
          <a:spcPct val="0"/>
        </a:spcAft>
        <a:defRPr sz="4400">
          <a:solidFill>
            <a:schemeClr val="bg1"/>
          </a:solidFill>
          <a:latin typeface="Verdana" pitchFamily="34" charset="0"/>
        </a:defRPr>
      </a:lvl6pPr>
      <a:lvl7pPr marL="914400" algn="ctr" rtl="0" fontAlgn="base">
        <a:spcBef>
          <a:spcPct val="0"/>
        </a:spcBef>
        <a:spcAft>
          <a:spcPct val="0"/>
        </a:spcAft>
        <a:defRPr sz="4400">
          <a:solidFill>
            <a:schemeClr val="bg1"/>
          </a:solidFill>
          <a:latin typeface="Verdana" pitchFamily="34" charset="0"/>
        </a:defRPr>
      </a:lvl7pPr>
      <a:lvl8pPr marL="1371600" algn="ctr" rtl="0" fontAlgn="base">
        <a:spcBef>
          <a:spcPct val="0"/>
        </a:spcBef>
        <a:spcAft>
          <a:spcPct val="0"/>
        </a:spcAft>
        <a:defRPr sz="4400">
          <a:solidFill>
            <a:schemeClr val="bg1"/>
          </a:solidFill>
          <a:latin typeface="Verdana" pitchFamily="34" charset="0"/>
        </a:defRPr>
      </a:lvl8pPr>
      <a:lvl9pPr marL="1828800" algn="ctr" rtl="0" fontAlgn="base">
        <a:spcBef>
          <a:spcPct val="0"/>
        </a:spcBef>
        <a:spcAft>
          <a:spcPct val="0"/>
        </a:spcAft>
        <a:defRPr sz="4400">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accent1"/>
        </a:buClr>
        <a:buSzPct val="65000"/>
        <a:buFont typeface="Wingdings" pitchFamily="2" charset="2"/>
        <a:buChar char="p"/>
        <a:defRPr sz="2000">
          <a:solidFill>
            <a:schemeClr val="tx1"/>
          </a:solidFill>
          <a:latin typeface="+mn-lt"/>
        </a:defRPr>
      </a:lvl3pPr>
      <a:lvl4pPr marL="1600200" indent="-228600" algn="l" rtl="0" eaLnBrk="0" fontAlgn="base" hangingPunct="0">
        <a:spcBef>
          <a:spcPct val="20000"/>
        </a:spcBef>
        <a:spcAft>
          <a:spcPct val="0"/>
        </a:spcAft>
        <a:buClr>
          <a:schemeClr val="bg2"/>
        </a:buClr>
        <a:buFont typeface="Wingdings" pitchFamily="2" charset="2"/>
        <a:buChar char="§"/>
        <a:defRPr>
          <a:solidFill>
            <a:schemeClr val="tx1"/>
          </a:solidFill>
          <a:latin typeface="+mn-lt"/>
        </a:defRPr>
      </a:lvl4pPr>
      <a:lvl5pPr marL="2057400" indent="-228600" algn="l" rtl="0" eaLnBrk="0" fontAlgn="base" hangingPunct="0">
        <a:spcBef>
          <a:spcPct val="20000"/>
        </a:spcBef>
        <a:spcAft>
          <a:spcPct val="0"/>
        </a:spcAft>
        <a:buClr>
          <a:schemeClr val="tx2"/>
        </a:buClr>
        <a:buSzPct val="80000"/>
        <a:buFont typeface="Wingdings" pitchFamily="2" charset="2"/>
        <a:buChar char="§"/>
        <a:defRPr>
          <a:solidFill>
            <a:schemeClr val="tx1"/>
          </a:solidFill>
          <a:latin typeface="+mn-lt"/>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tse.org.tr/tr/icerikdetay/2091/3332/ayna-komitele-calismalari.aspx"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tse.org.tr/tr/icerikdetay/2091/3332/ayna-komitele-calismalari.aspx"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8"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dirty="0" err="1">
                <a:solidFill>
                  <a:srgbClr val="FF0000"/>
                </a:solidFill>
                <a:effectLst>
                  <a:outerShdw blurRad="38100" dist="38100" dir="2700000" algn="tl">
                    <a:srgbClr val="C0C0C0"/>
                  </a:outerShdw>
                </a:effectLst>
              </a:rPr>
              <a:t>Standards</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Preparation</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Center</a:t>
            </a:r>
            <a:endParaRPr lang="tr-TR" sz="1000" dirty="0">
              <a:solidFill>
                <a:srgbClr val="FF0000"/>
              </a:solidFill>
              <a:effectLst>
                <a:outerShdw blurRad="38100" dist="38100" dir="2700000" algn="tl">
                  <a:srgbClr val="C0C0C0"/>
                </a:outerShdw>
              </a:effectLst>
            </a:endParaRPr>
          </a:p>
          <a:p>
            <a:pPr eaLnBrk="1" hangingPunct="1">
              <a:defRPr/>
            </a:pPr>
            <a:endParaRPr lang="tr-TR" dirty="0"/>
          </a:p>
          <a:p>
            <a:pPr eaLnBrk="1" hangingPunct="1">
              <a:defRPr/>
            </a:pPr>
            <a:r>
              <a:rPr lang="en-US" sz="1000" dirty="0"/>
              <a:t>©</a:t>
            </a:r>
            <a:r>
              <a:rPr lang="tr-TR" sz="1000" dirty="0"/>
              <a:t>2011Türk Standardları Enstitüsü</a:t>
            </a:r>
          </a:p>
        </p:txBody>
      </p:sp>
      <p:sp>
        <p:nvSpPr>
          <p:cNvPr id="14340"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7BF32112-F20E-438D-A4B7-027E119AF89E}" type="slidenum">
              <a:rPr lang="tr-TR" altLang="tr-TR" sz="1000" smtClean="0">
                <a:solidFill>
                  <a:srgbClr val="FF0000"/>
                </a:solidFill>
                <a:latin typeface="Verdana" pitchFamily="34" charset="0"/>
              </a:rPr>
              <a:pPr>
                <a:spcBef>
                  <a:spcPct val="0"/>
                </a:spcBef>
                <a:buClrTx/>
                <a:buSzTx/>
                <a:buFontTx/>
                <a:buNone/>
              </a:pPr>
              <a:t>1</a:t>
            </a:fld>
            <a:endParaRPr lang="tr-TR" altLang="tr-TR" sz="1000" smtClean="0">
              <a:solidFill>
                <a:srgbClr val="FF0000"/>
              </a:solidFill>
              <a:latin typeface="Verdana" pitchFamily="34" charset="0"/>
            </a:endParaRPr>
          </a:p>
        </p:txBody>
      </p:sp>
      <p:sp>
        <p:nvSpPr>
          <p:cNvPr id="526338" name="Text Box 2"/>
          <p:cNvSpPr txBox="1">
            <a:spLocks noChangeArrowheads="1"/>
          </p:cNvSpPr>
          <p:nvPr/>
        </p:nvSpPr>
        <p:spPr bwMode="auto">
          <a:xfrm>
            <a:off x="1223963" y="388938"/>
            <a:ext cx="7235825" cy="519112"/>
          </a:xfrm>
          <a:prstGeom prst="rect">
            <a:avLst/>
          </a:prstGeom>
          <a:noFill/>
          <a:ln w="9525">
            <a:noFill/>
            <a:miter lim="800000"/>
            <a:headEnd/>
            <a:tailEnd/>
          </a:ln>
          <a:effectLst/>
        </p:spPr>
        <p:txBody>
          <a:bodyPr>
            <a:spAutoFit/>
          </a:bodyPr>
          <a:lstStyle/>
          <a:p>
            <a:pPr algn="ctr">
              <a:defRPr/>
            </a:pPr>
            <a:r>
              <a:rPr lang="tr-TR" u="none">
                <a:solidFill>
                  <a:srgbClr val="FF0000"/>
                </a:solidFill>
                <a:effectLst>
                  <a:outerShdw blurRad="38100" dist="38100" dir="2700000" algn="tl">
                    <a:srgbClr val="C0C0C0"/>
                  </a:outerShdw>
                </a:effectLst>
              </a:rPr>
              <a:t>TURKISH STANDARDS INSTITUTION</a:t>
            </a:r>
          </a:p>
        </p:txBody>
      </p:sp>
      <p:pic>
        <p:nvPicPr>
          <p:cNvPr id="14342" name="Picture 3" descr="Turkishfla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4478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4" descr="TSE bina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2133600"/>
            <a:ext cx="338455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6341" name="Text Box 5"/>
          <p:cNvSpPr txBox="1">
            <a:spLocks noChangeArrowheads="1"/>
          </p:cNvSpPr>
          <p:nvPr/>
        </p:nvSpPr>
        <p:spPr bwMode="auto">
          <a:xfrm>
            <a:off x="3851275" y="1989138"/>
            <a:ext cx="4956175" cy="3108325"/>
          </a:xfrm>
          <a:prstGeom prst="rect">
            <a:avLst/>
          </a:prstGeom>
          <a:noFill/>
          <a:ln w="9525">
            <a:noFill/>
            <a:miter lim="800000"/>
            <a:headEnd/>
            <a:tailEnd/>
          </a:ln>
          <a:effectLst/>
        </p:spPr>
        <p:txBody>
          <a:bodyPr>
            <a:spAutoFit/>
          </a:bodyPr>
          <a:lstStyle/>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r>
              <a:rPr lang="tr-TR" sz="3200" u="none" dirty="0">
                <a:solidFill>
                  <a:srgbClr val="FF0000"/>
                </a:solidFill>
                <a:effectLst>
                  <a:outerShdw blurRad="38100" dist="38100" dir="2700000" algn="tl">
                    <a:srgbClr val="C0C0C0"/>
                  </a:outerShdw>
                </a:effectLst>
              </a:rPr>
              <a:t>TSE</a:t>
            </a:r>
          </a:p>
          <a:p>
            <a:pPr algn="ctr" eaLnBrk="1" hangingPunct="1">
              <a:defRPr/>
            </a:pPr>
            <a:r>
              <a:rPr lang="tr-TR" sz="3200" u="none" dirty="0" err="1">
                <a:solidFill>
                  <a:srgbClr val="FF0000"/>
                </a:solidFill>
                <a:effectLst>
                  <a:outerShdw blurRad="38100" dist="38100" dir="2700000" algn="tl">
                    <a:srgbClr val="C0C0C0"/>
                  </a:outerShdw>
                </a:effectLst>
              </a:rPr>
              <a:t>Introduction</a:t>
            </a:r>
            <a:r>
              <a:rPr lang="tr-TR" sz="3200" u="none" dirty="0">
                <a:solidFill>
                  <a:srgbClr val="FF0000"/>
                </a:solidFill>
                <a:effectLst>
                  <a:outerShdw blurRad="38100" dist="38100" dir="2700000" algn="tl">
                    <a:srgbClr val="C0C0C0"/>
                  </a:outerShdw>
                </a:effectLst>
              </a:rPr>
              <a:t> </a:t>
            </a:r>
            <a:r>
              <a:rPr lang="tr-TR" sz="3200" u="none" dirty="0" err="1">
                <a:solidFill>
                  <a:srgbClr val="FF0000"/>
                </a:solidFill>
                <a:effectLst>
                  <a:outerShdw blurRad="38100" dist="38100" dir="2700000" algn="tl">
                    <a:srgbClr val="C0C0C0"/>
                  </a:outerShdw>
                </a:effectLst>
              </a:rPr>
              <a:t>to</a:t>
            </a:r>
            <a:r>
              <a:rPr lang="tr-TR" sz="3200" u="none" dirty="0">
                <a:solidFill>
                  <a:srgbClr val="FF0000"/>
                </a:solidFill>
                <a:effectLst>
                  <a:outerShdw blurRad="38100" dist="38100" dir="2700000" algn="tl">
                    <a:srgbClr val="C0C0C0"/>
                  </a:outerShdw>
                </a:effectLst>
              </a:rPr>
              <a:t> </a:t>
            </a:r>
            <a:r>
              <a:rPr lang="tr-TR" sz="3200" u="none">
                <a:solidFill>
                  <a:srgbClr val="FF0000"/>
                </a:solidFill>
                <a:effectLst>
                  <a:outerShdw blurRad="38100" dist="38100" dir="2700000" algn="tl">
                    <a:srgbClr val="C0C0C0"/>
                  </a:outerShdw>
                </a:effectLst>
              </a:rPr>
              <a:t>Standardization</a:t>
            </a:r>
            <a:r>
              <a:rPr lang="tr-TR" sz="3200" u="none" dirty="0">
                <a:solidFill>
                  <a:srgbClr val="FF0000"/>
                </a:solidFill>
                <a:effectLst>
                  <a:outerShdw blurRad="38100" dist="38100" dir="2700000" algn="tl">
                    <a:srgbClr val="C0C0C0"/>
                  </a:outerShdw>
                </a:effectLst>
              </a:rPr>
              <a:t> </a:t>
            </a:r>
          </a:p>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p:txBody>
      </p:sp>
      <p:sp>
        <p:nvSpPr>
          <p:cNvPr id="526342" name="Text Box 6"/>
          <p:cNvSpPr txBox="1">
            <a:spLocks noChangeArrowheads="1"/>
          </p:cNvSpPr>
          <p:nvPr/>
        </p:nvSpPr>
        <p:spPr bwMode="auto">
          <a:xfrm>
            <a:off x="468313" y="5084763"/>
            <a:ext cx="184150" cy="336550"/>
          </a:xfrm>
          <a:prstGeom prst="rect">
            <a:avLst/>
          </a:prstGeom>
          <a:noFill/>
          <a:ln w="9525">
            <a:noFill/>
            <a:miter lim="800000"/>
            <a:headEnd/>
            <a:tailEnd/>
          </a:ln>
          <a:effectLst/>
        </p:spPr>
        <p:txBody>
          <a:bodyPr wrap="none">
            <a:spAutoFit/>
          </a:bodyPr>
          <a:lstStyle/>
          <a:p>
            <a:pPr eaLnBrk="1" hangingPunct="1">
              <a:defRPr/>
            </a:pPr>
            <a:endParaRPr lang="en-US" sz="1600" b="0" u="none">
              <a:solidFill>
                <a:srgbClr val="FF0000"/>
              </a:solidFill>
              <a:effectLst>
                <a:outerShdw blurRad="38100" dist="38100" dir="2700000" algn="tl">
                  <a:srgbClr val="C0C0C0"/>
                </a:outerShdw>
              </a:effectLst>
            </a:endParaRPr>
          </a:p>
        </p:txBody>
      </p:sp>
      <p:sp>
        <p:nvSpPr>
          <p:cNvPr id="10" name="Rectangle 3"/>
          <p:cNvSpPr txBox="1">
            <a:spLocks noChangeArrowheads="1"/>
          </p:cNvSpPr>
          <p:nvPr/>
        </p:nvSpPr>
        <p:spPr bwMode="auto">
          <a:xfrm>
            <a:off x="560388" y="4878388"/>
            <a:ext cx="322897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Clr>
                <a:schemeClr val="folHlink"/>
              </a:buClr>
              <a:buSzPct val="60000"/>
              <a:buFont typeface="Wingdings" pitchFamily="2" charset="2"/>
              <a:buNone/>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eaLnBrk="1" hangingPunct="1">
              <a:buClr>
                <a:srgbClr val="3333CC"/>
              </a:buClr>
              <a:defRPr/>
            </a:pPr>
            <a:r>
              <a:rPr lang="tr-TR" altLang="tr-TR" sz="2000" u="none" kern="0" dirty="0" smtClean="0">
                <a:solidFill>
                  <a:srgbClr val="002060"/>
                </a:solidFill>
                <a:latin typeface="Tahoma"/>
              </a:rPr>
              <a:t>Dr. Hatice BEKTAŞ</a:t>
            </a:r>
          </a:p>
          <a:p>
            <a:pPr eaLnBrk="1" hangingPunct="1">
              <a:buClr>
                <a:srgbClr val="3333CC"/>
              </a:buClr>
              <a:defRPr/>
            </a:pPr>
            <a:r>
              <a:rPr lang="tr-TR" altLang="tr-TR" sz="2000" u="none" kern="0" dirty="0" smtClean="0">
                <a:solidFill>
                  <a:srgbClr val="002060"/>
                </a:solidFill>
                <a:latin typeface="Tahoma"/>
              </a:rPr>
              <a:t>Technical </a:t>
            </a:r>
            <a:r>
              <a:rPr lang="tr-TR" altLang="tr-TR" sz="2000" u="none" kern="0" dirty="0" err="1" smtClean="0">
                <a:solidFill>
                  <a:srgbClr val="002060"/>
                </a:solidFill>
                <a:latin typeface="Tahoma"/>
              </a:rPr>
              <a:t>Expert</a:t>
            </a:r>
            <a:endParaRPr lang="tr-TR" altLang="tr-TR" sz="2000" u="none" kern="0" dirty="0" smtClean="0">
              <a:solidFill>
                <a:srgbClr val="002060"/>
              </a:solidFill>
              <a:latin typeface="Tahoma"/>
            </a:endParaRPr>
          </a:p>
          <a:p>
            <a:pPr eaLnBrk="1" hangingPunct="1">
              <a:buClr>
                <a:srgbClr val="3333CC"/>
              </a:buClr>
              <a:defRPr/>
            </a:pPr>
            <a:r>
              <a:rPr lang="tr-TR" altLang="tr-TR" sz="2000" u="none" kern="0" dirty="0" smtClean="0">
                <a:solidFill>
                  <a:srgbClr val="002060"/>
                </a:solidFill>
                <a:latin typeface="Tahoma"/>
              </a:rPr>
              <a:t>hbektas@tse.org.tr</a:t>
            </a:r>
          </a:p>
          <a:p>
            <a:pPr eaLnBrk="1" hangingPunct="1">
              <a:buClr>
                <a:srgbClr val="3333CC"/>
              </a:buClr>
              <a:defRPr/>
            </a:pPr>
            <a:endParaRPr lang="en-US" altLang="tr-TR" sz="2400" u="none" kern="0" dirty="0" smtClean="0">
              <a:solidFill>
                <a:srgbClr val="002060"/>
              </a:solidFill>
              <a:latin typeface="Tahom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26338"/>
                                        </p:tgtEl>
                                        <p:attrNameLst>
                                          <p:attrName>style.visibility</p:attrName>
                                        </p:attrNameLst>
                                      </p:cBhvr>
                                      <p:to>
                                        <p:strVal val="visible"/>
                                      </p:to>
                                    </p:set>
                                    <p:animEffect transition="in" filter="blinds(horizontal)">
                                      <p:cBhvr>
                                        <p:cTn id="7" dur="2000"/>
                                        <p:tgtEl>
                                          <p:spTgt spid="526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3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Başlık 1"/>
          <p:cNvSpPr>
            <a:spLocks noGrp="1"/>
          </p:cNvSpPr>
          <p:nvPr>
            <p:ph type="title"/>
          </p:nvPr>
        </p:nvSpPr>
        <p:spPr/>
        <p:txBody>
          <a:bodyPr/>
          <a:lstStyle/>
          <a:p>
            <a:r>
              <a:rPr lang="tr-TR" altLang="tr-TR" sz="3600" smtClean="0"/>
              <a:t>National Technical Committees</a:t>
            </a:r>
          </a:p>
        </p:txBody>
      </p:sp>
      <p:graphicFrame>
        <p:nvGraphicFramePr>
          <p:cNvPr id="6" name="İçerik Yer Tutucusu 5"/>
          <p:cNvGraphicFramePr>
            <a:graphicFrameLocks noGrp="1"/>
          </p:cNvGraphicFramePr>
          <p:nvPr>
            <p:ph idx="1"/>
          </p:nvPr>
        </p:nvGraphicFramePr>
        <p:xfrm>
          <a:off x="1042988" y="1773238"/>
          <a:ext cx="6985000" cy="3657600"/>
        </p:xfrm>
        <a:graphic>
          <a:graphicData uri="http://schemas.openxmlformats.org/drawingml/2006/table">
            <a:tbl>
              <a:tblPr firstRow="1" bandRow="1">
                <a:tableStyleId>{5C22544A-7EE6-4342-B048-85BDC9FD1C3A}</a:tableStyleId>
              </a:tblPr>
              <a:tblGrid>
                <a:gridCol w="3492500"/>
                <a:gridCol w="3492500"/>
              </a:tblGrid>
              <a:tr h="295233">
                <a:tc gridSpan="2">
                  <a:txBody>
                    <a:bodyPr/>
                    <a:lstStyle/>
                    <a:p>
                      <a:pPr algn="ctr"/>
                      <a:r>
                        <a:rPr lang="tr-TR" dirty="0" err="1" smtClean="0"/>
                        <a:t>National</a:t>
                      </a:r>
                      <a:r>
                        <a:rPr lang="tr-TR" dirty="0" smtClean="0"/>
                        <a:t> </a:t>
                      </a:r>
                      <a:r>
                        <a:rPr lang="tr-TR" dirty="0" err="1" smtClean="0"/>
                        <a:t>Specialized</a:t>
                      </a:r>
                      <a:r>
                        <a:rPr lang="tr-TR" dirty="0" smtClean="0"/>
                        <a:t> </a:t>
                      </a:r>
                      <a:r>
                        <a:rPr lang="tr-TR" dirty="0" err="1" smtClean="0"/>
                        <a:t>Committees</a:t>
                      </a:r>
                      <a:endParaRPr lang="tr-TR" dirty="0" smtClean="0"/>
                    </a:p>
                  </a:txBody>
                  <a:tcPr marL="91443" marR="91443"/>
                </a:tc>
                <a:tc hMerge="1">
                  <a:txBody>
                    <a:bodyPr/>
                    <a:lstStyle/>
                    <a:p>
                      <a:endParaRPr lang="tr-TR" dirty="0"/>
                    </a:p>
                  </a:txBody>
                  <a:tcPr/>
                </a:tc>
              </a:tr>
              <a:tr h="295233">
                <a:tc>
                  <a:txBody>
                    <a:bodyPr/>
                    <a:lstStyle/>
                    <a:p>
                      <a:r>
                        <a:rPr lang="tr-TR" dirty="0" smtClean="0"/>
                        <a:t>Information </a:t>
                      </a:r>
                      <a:r>
                        <a:rPr lang="tr-TR" dirty="0" err="1" smtClean="0"/>
                        <a:t>Technology</a:t>
                      </a:r>
                      <a:r>
                        <a:rPr lang="tr-TR" dirty="0" smtClean="0"/>
                        <a:t> 	</a:t>
                      </a:r>
                      <a:endParaRPr lang="tr-TR" dirty="0"/>
                    </a:p>
                  </a:txBody>
                  <a:tcPr marL="91443" marR="9144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Metallurgy</a:t>
                      </a:r>
                    </a:p>
                  </a:txBody>
                  <a:tcPr marL="91443" marR="91443"/>
                </a:tc>
              </a:tr>
              <a:tr h="2952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Environment</a:t>
                      </a:r>
                    </a:p>
                  </a:txBody>
                  <a:tcPr marL="91443" marR="9144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Food, agriculture and livestock</a:t>
                      </a:r>
                    </a:p>
                  </a:txBody>
                  <a:tcPr marL="91443" marR="91443"/>
                </a:tc>
              </a:tr>
              <a:tr h="2952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err="1" smtClean="0"/>
                        <a:t>Electric</a:t>
                      </a:r>
                      <a:endParaRPr lang="tr-TR" dirty="0" smtClean="0"/>
                    </a:p>
                  </a:txBody>
                  <a:tcPr marL="91443" marR="91443"/>
                </a:tc>
                <a:tc>
                  <a:txBody>
                    <a:bodyPr/>
                    <a:lstStyle/>
                    <a:p>
                      <a:r>
                        <a:rPr lang="en-US" dirty="0" smtClean="0"/>
                        <a:t>Engineering services</a:t>
                      </a:r>
                      <a:endParaRPr lang="tr-TR" dirty="0"/>
                    </a:p>
                  </a:txBody>
                  <a:tcPr marL="91443" marR="91443"/>
                </a:tc>
              </a:tr>
              <a:tr h="2952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err="1" smtClean="0"/>
                        <a:t>Electronics</a:t>
                      </a:r>
                      <a:endParaRPr lang="tr-TR" dirty="0" smtClean="0"/>
                    </a:p>
                  </a:txBody>
                  <a:tcPr marL="91443" marR="91443"/>
                </a:tc>
                <a:tc>
                  <a:txBody>
                    <a:bodyPr/>
                    <a:lstStyle/>
                    <a:p>
                      <a:r>
                        <a:rPr lang="en-US" dirty="0" smtClean="0"/>
                        <a:t>Forest and forest products	</a:t>
                      </a:r>
                      <a:endParaRPr lang="tr-TR" dirty="0"/>
                    </a:p>
                  </a:txBody>
                  <a:tcPr marL="91443" marR="91443"/>
                </a:tc>
              </a:tr>
              <a:tr h="2952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Service </a:t>
                      </a:r>
                      <a:r>
                        <a:rPr lang="tr-TR" dirty="0" err="1" smtClean="0"/>
                        <a:t>standards</a:t>
                      </a:r>
                      <a:endParaRPr lang="tr-TR" dirty="0" smtClean="0"/>
                    </a:p>
                  </a:txBody>
                  <a:tcPr marL="91443" marR="9144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Health</a:t>
                      </a:r>
                    </a:p>
                  </a:txBody>
                  <a:tcPr marL="91443" marR="91443"/>
                </a:tc>
              </a:tr>
              <a:tr h="2952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Construction</a:t>
                      </a:r>
                    </a:p>
                  </a:txBody>
                  <a:tcPr marL="91443" marR="9144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Textile products</a:t>
                      </a:r>
                    </a:p>
                  </a:txBody>
                  <a:tcPr marL="91443" marR="91443"/>
                </a:tc>
              </a:tr>
              <a:tr h="2952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err="1" smtClean="0"/>
                        <a:t>Chemistry</a:t>
                      </a:r>
                      <a:r>
                        <a:rPr lang="tr-TR" dirty="0" smtClean="0"/>
                        <a:t> </a:t>
                      </a:r>
                    </a:p>
                  </a:txBody>
                  <a:tcPr marL="91443" marR="9144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National Defense Industry	</a:t>
                      </a:r>
                    </a:p>
                  </a:txBody>
                  <a:tcPr marL="91443" marR="91443"/>
                </a:tc>
              </a:tr>
              <a:tr h="295233">
                <a:tc>
                  <a:txBody>
                    <a:bodyPr/>
                    <a:lstStyle/>
                    <a:p>
                      <a:r>
                        <a:rPr lang="tr-TR" dirty="0" err="1" smtClean="0"/>
                        <a:t>Mining</a:t>
                      </a:r>
                      <a:endParaRPr lang="tr-TR" dirty="0" smtClean="0"/>
                    </a:p>
                  </a:txBody>
                  <a:tcPr marL="91443" marR="9144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Halal</a:t>
                      </a:r>
                    </a:p>
                  </a:txBody>
                  <a:tcPr marL="91443" marR="91443"/>
                </a:tc>
              </a:tr>
              <a:tr h="2952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err="1" smtClean="0"/>
                        <a:t>Machinery</a:t>
                      </a:r>
                      <a:endParaRPr lang="tr-TR" dirty="0" smtClean="0"/>
                    </a:p>
                  </a:txBody>
                  <a:tcPr marL="91443" marR="9144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Transportation</a:t>
                      </a:r>
                    </a:p>
                  </a:txBody>
                  <a:tcPr marL="91443" marR="91443"/>
                </a:tc>
              </a:tr>
            </a:tbl>
          </a:graphicData>
        </a:graphic>
      </p:graphicFrame>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24614"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81D16DE0-E604-4739-A400-032D936DB30D}" type="slidenum">
              <a:rPr lang="tr-TR" altLang="tr-TR" sz="1000" smtClean="0">
                <a:solidFill>
                  <a:srgbClr val="FF0000"/>
                </a:solidFill>
                <a:latin typeface="Verdana" pitchFamily="34" charset="0"/>
              </a:rPr>
              <a:pPr>
                <a:spcBef>
                  <a:spcPct val="0"/>
                </a:spcBef>
                <a:buClrTx/>
                <a:buSzTx/>
                <a:buFontTx/>
                <a:buNone/>
              </a:pPr>
              <a:t>10</a:t>
            </a:fld>
            <a:endParaRPr lang="tr-TR" altLang="tr-TR" sz="1000" smtClean="0">
              <a:solidFill>
                <a:srgbClr val="FF0000"/>
              </a:solidFill>
              <a:latin typeface="Verdana" pitchFamily="34" charset="0"/>
            </a:endParaRPr>
          </a:p>
        </p:txBody>
      </p:sp>
      <p:sp>
        <p:nvSpPr>
          <p:cNvPr id="24615" name="Dikdörtgen 6"/>
          <p:cNvSpPr>
            <a:spLocks noChangeArrowheads="1"/>
          </p:cNvSpPr>
          <p:nvPr/>
        </p:nvSpPr>
        <p:spPr bwMode="auto">
          <a:xfrm>
            <a:off x="501650" y="1052513"/>
            <a:ext cx="8280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r>
              <a:rPr lang="en-US" altLang="tr-TR" sz="2000" b="0" u="none" dirty="0"/>
              <a:t>TSE conducts the standardization process with </a:t>
            </a:r>
            <a:r>
              <a:rPr lang="tr-TR" altLang="tr-TR" sz="2000" b="0" u="none" dirty="0"/>
              <a:t>45 </a:t>
            </a:r>
            <a:r>
              <a:rPr lang="en-US" altLang="tr-TR" sz="2000" b="0" u="none" dirty="0" err="1"/>
              <a:t>sectoral</a:t>
            </a:r>
            <a:r>
              <a:rPr lang="en-US" altLang="tr-TR" sz="2000" b="0" u="none" dirty="0"/>
              <a:t> technical committees</a:t>
            </a:r>
            <a:r>
              <a:rPr lang="tr-TR" altLang="tr-TR" sz="2000" b="0" u="none" dirty="0"/>
              <a:t> </a:t>
            </a:r>
            <a:r>
              <a:rPr lang="tr-TR" altLang="tr-TR" sz="2000" b="0" u="none" dirty="0" err="1"/>
              <a:t>under</a:t>
            </a:r>
            <a:r>
              <a:rPr lang="tr-TR" altLang="tr-TR" sz="2000" b="0" u="none" dirty="0"/>
              <a:t> </a:t>
            </a:r>
            <a:r>
              <a:rPr lang="tr-TR" altLang="tr-TR" sz="2000" b="0" u="none" dirty="0" err="1"/>
              <a:t>the</a:t>
            </a:r>
            <a:r>
              <a:rPr lang="tr-TR" altLang="tr-TR" sz="2000" b="0" u="none" dirty="0"/>
              <a:t> </a:t>
            </a:r>
            <a:r>
              <a:rPr lang="tr-TR" altLang="tr-TR" sz="2000" b="0" u="none" dirty="0" err="1"/>
              <a:t>National</a:t>
            </a:r>
            <a:r>
              <a:rPr lang="tr-TR" altLang="tr-TR" sz="2000" b="0" u="none" dirty="0"/>
              <a:t> </a:t>
            </a:r>
            <a:r>
              <a:rPr lang="tr-TR" altLang="tr-TR" sz="2000" b="0" u="none" dirty="0" err="1"/>
              <a:t>Specialized</a:t>
            </a:r>
            <a:r>
              <a:rPr lang="tr-TR" altLang="tr-TR" sz="2000" b="0" u="none" dirty="0"/>
              <a:t> </a:t>
            </a:r>
            <a:r>
              <a:rPr lang="tr-TR" altLang="tr-TR" sz="2000" b="0" u="none" dirty="0" err="1"/>
              <a:t>Committees</a:t>
            </a:r>
            <a:endParaRPr lang="tr-TR" altLang="tr-TR" sz="2000" b="0" u="none" dirty="0"/>
          </a:p>
          <a:p>
            <a:pPr>
              <a:spcBef>
                <a:spcPct val="0"/>
              </a:spcBef>
              <a:buClrTx/>
              <a:buSzTx/>
              <a:buFontTx/>
              <a:buNone/>
            </a:pPr>
            <a:endParaRPr lang="tr-TR" altLang="tr-TR" sz="2000" b="0" u="none" dirty="0"/>
          </a:p>
        </p:txBody>
      </p:sp>
      <p:sp>
        <p:nvSpPr>
          <p:cNvPr id="24616" name="Dikdörtgen 7"/>
          <p:cNvSpPr>
            <a:spLocks noChangeArrowheads="1"/>
          </p:cNvSpPr>
          <p:nvPr/>
        </p:nvSpPr>
        <p:spPr bwMode="auto">
          <a:xfrm>
            <a:off x="971550" y="5668963"/>
            <a:ext cx="7129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r>
              <a:rPr lang="tr-TR" altLang="tr-TR" sz="2000" b="0" u="none">
                <a:solidFill>
                  <a:srgbClr val="000000"/>
                </a:solidFill>
              </a:rPr>
              <a:t>About a hundred s</a:t>
            </a:r>
            <a:r>
              <a:rPr lang="en-US" altLang="tr-TR" sz="2000" b="0" u="none">
                <a:solidFill>
                  <a:srgbClr val="000000"/>
                </a:solidFill>
              </a:rPr>
              <a:t>ector experts work in these committees. </a:t>
            </a:r>
            <a:endParaRPr lang="tr-TR" altLang="tr-T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Types</a:t>
            </a:r>
            <a:r>
              <a:rPr lang="tr-TR" dirty="0" smtClean="0"/>
              <a:t> of </a:t>
            </a:r>
            <a:r>
              <a:rPr lang="tr-TR" dirty="0" err="1" smtClean="0"/>
              <a:t>Turkish</a:t>
            </a:r>
            <a:r>
              <a:rPr lang="tr-TR" dirty="0" smtClean="0"/>
              <a:t> </a:t>
            </a:r>
            <a:r>
              <a:rPr lang="tr-TR" dirty="0" err="1" smtClean="0"/>
              <a:t>Standards</a:t>
            </a:r>
            <a:endParaRPr lang="tr-TR" dirty="0"/>
          </a:p>
        </p:txBody>
      </p:sp>
      <p:sp>
        <p:nvSpPr>
          <p:cNvPr id="3" name="İçerik Yer Tutucusu 2"/>
          <p:cNvSpPr>
            <a:spLocks noGrp="1"/>
          </p:cNvSpPr>
          <p:nvPr>
            <p:ph idx="1"/>
          </p:nvPr>
        </p:nvSpPr>
        <p:spPr/>
        <p:txBody>
          <a:bodyPr/>
          <a:lstStyle/>
          <a:p>
            <a:r>
              <a:rPr lang="tr-TR" b="1" dirty="0" err="1" smtClean="0">
                <a:ln w="11430"/>
                <a:latin typeface="Arial" panose="020B0604020202020204" pitchFamily="34" charset="0"/>
                <a:cs typeface="Arial" panose="020B0604020202020204" pitchFamily="34" charset="0"/>
              </a:rPr>
              <a:t>National</a:t>
            </a:r>
            <a:r>
              <a:rPr lang="tr-TR" b="1" dirty="0" smtClean="0">
                <a:ln w="11430"/>
                <a:latin typeface="Arial" panose="020B0604020202020204" pitchFamily="34" charset="0"/>
                <a:cs typeface="Arial" panose="020B0604020202020204" pitchFamily="34" charset="0"/>
              </a:rPr>
              <a:t> </a:t>
            </a:r>
            <a:r>
              <a:rPr lang="tr-TR" b="1" dirty="0" err="1" smtClean="0">
                <a:ln w="11430"/>
                <a:latin typeface="Arial" panose="020B0604020202020204" pitchFamily="34" charset="0"/>
                <a:cs typeface="Arial" panose="020B0604020202020204" pitchFamily="34" charset="0"/>
              </a:rPr>
              <a:t>standards</a:t>
            </a:r>
            <a:r>
              <a:rPr lang="tr-TR" b="1" dirty="0" smtClean="0">
                <a:ln w="11430"/>
                <a:latin typeface="Arial" panose="020B0604020202020204" pitchFamily="34" charset="0"/>
                <a:cs typeface="Arial" panose="020B0604020202020204" pitchFamily="34" charset="0"/>
              </a:rPr>
              <a:t>, </a:t>
            </a:r>
            <a:r>
              <a:rPr lang="tr-TR" dirty="0" err="1" smtClean="0">
                <a:ln w="11430"/>
                <a:latin typeface="Arial" panose="020B0604020202020204" pitchFamily="34" charset="0"/>
                <a:cs typeface="Arial" panose="020B0604020202020204" pitchFamily="34" charset="0"/>
              </a:rPr>
              <a:t>are</a:t>
            </a:r>
            <a:r>
              <a:rPr lang="tr-TR" dirty="0" smtClean="0">
                <a:ln w="11430"/>
                <a:latin typeface="Arial" panose="020B0604020202020204" pitchFamily="34" charset="0"/>
                <a:cs typeface="Arial" panose="020B0604020202020204" pitchFamily="34" charset="0"/>
              </a:rPr>
              <a:t> </a:t>
            </a:r>
            <a:r>
              <a:rPr lang="en-US" dirty="0" smtClean="0">
                <a:ln w="11430"/>
                <a:latin typeface="Arial" panose="020B0604020202020204" pitchFamily="34" charset="0"/>
                <a:cs typeface="Arial" panose="020B0604020202020204" pitchFamily="34" charset="0"/>
              </a:rPr>
              <a:t>developed </a:t>
            </a:r>
            <a:r>
              <a:rPr lang="en-US" dirty="0">
                <a:ln w="11430"/>
                <a:latin typeface="Arial" panose="020B0604020202020204" pitchFamily="34" charset="0"/>
                <a:cs typeface="Arial" panose="020B0604020202020204" pitchFamily="34" charset="0"/>
              </a:rPr>
              <a:t>by </a:t>
            </a:r>
            <a:r>
              <a:rPr lang="en-US" dirty="0" smtClean="0">
                <a:ln w="11430"/>
                <a:latin typeface="Arial" panose="020B0604020202020204" pitchFamily="34" charset="0"/>
                <a:cs typeface="Arial" panose="020B0604020202020204" pitchFamily="34" charset="0"/>
              </a:rPr>
              <a:t>experts </a:t>
            </a:r>
            <a:r>
              <a:rPr lang="tr-TR" dirty="0" err="1" smtClean="0">
                <a:ln w="11430"/>
                <a:latin typeface="Arial" panose="020B0604020202020204" pitchFamily="34" charset="0"/>
                <a:cs typeface="Arial" panose="020B0604020202020204" pitchFamily="34" charset="0"/>
              </a:rPr>
              <a:t>who</a:t>
            </a:r>
            <a:r>
              <a:rPr lang="tr-TR" dirty="0" smtClean="0">
                <a:ln w="11430"/>
                <a:latin typeface="Arial" panose="020B0604020202020204" pitchFamily="34" charset="0"/>
                <a:cs typeface="Arial" panose="020B0604020202020204" pitchFamily="34" charset="0"/>
              </a:rPr>
              <a:t> </a:t>
            </a:r>
            <a:r>
              <a:rPr lang="tr-TR" dirty="0" err="1" smtClean="0">
                <a:ln w="11430"/>
                <a:latin typeface="Arial" panose="020B0604020202020204" pitchFamily="34" charset="0"/>
                <a:cs typeface="Arial" panose="020B0604020202020204" pitchFamily="34" charset="0"/>
              </a:rPr>
              <a:t>are</a:t>
            </a:r>
            <a:r>
              <a:rPr lang="tr-TR" dirty="0" smtClean="0">
                <a:ln w="11430"/>
                <a:latin typeface="Arial" panose="020B0604020202020204" pitchFamily="34" charset="0"/>
                <a:cs typeface="Arial" panose="020B0604020202020204" pitchFamily="34" charset="0"/>
              </a:rPr>
              <a:t> </a:t>
            </a:r>
            <a:r>
              <a:rPr lang="tr-TR" dirty="0" err="1" smtClean="0">
                <a:ln w="11430"/>
                <a:latin typeface="Arial" panose="020B0604020202020204" pitchFamily="34" charset="0"/>
                <a:cs typeface="Arial" panose="020B0604020202020204" pitchFamily="34" charset="0"/>
              </a:rPr>
              <a:t>members</a:t>
            </a:r>
            <a:r>
              <a:rPr lang="tr-TR" dirty="0" smtClean="0">
                <a:ln w="11430"/>
                <a:latin typeface="Arial" panose="020B0604020202020204" pitchFamily="34" charset="0"/>
                <a:cs typeface="Arial" panose="020B0604020202020204" pitchFamily="34" charset="0"/>
              </a:rPr>
              <a:t> of </a:t>
            </a:r>
            <a:r>
              <a:rPr lang="tr-TR" dirty="0" err="1" smtClean="0">
                <a:ln w="11430"/>
                <a:latin typeface="Arial" panose="020B0604020202020204" pitchFamily="34" charset="0"/>
                <a:cs typeface="Arial" panose="020B0604020202020204" pitchFamily="34" charset="0"/>
              </a:rPr>
              <a:t>the</a:t>
            </a:r>
            <a:r>
              <a:rPr lang="en-US" dirty="0" smtClean="0">
                <a:ln w="11430"/>
                <a:latin typeface="Arial" panose="020B0604020202020204" pitchFamily="34" charset="0"/>
                <a:cs typeface="Arial" panose="020B0604020202020204" pitchFamily="34" charset="0"/>
              </a:rPr>
              <a:t> </a:t>
            </a:r>
            <a:r>
              <a:rPr lang="en-US" dirty="0">
                <a:ln w="11430"/>
                <a:latin typeface="Arial" panose="020B0604020202020204" pitchFamily="34" charset="0"/>
                <a:cs typeface="Arial" panose="020B0604020202020204" pitchFamily="34" charset="0"/>
              </a:rPr>
              <a:t>technical </a:t>
            </a:r>
            <a:r>
              <a:rPr lang="en-US" dirty="0" smtClean="0">
                <a:ln w="11430"/>
                <a:latin typeface="Arial" panose="020B0604020202020204" pitchFamily="34" charset="0"/>
                <a:cs typeface="Arial" panose="020B0604020202020204" pitchFamily="34" charset="0"/>
              </a:rPr>
              <a:t>committees</a:t>
            </a:r>
            <a:r>
              <a:rPr lang="tr-TR" dirty="0" smtClean="0">
                <a:ln w="11430"/>
                <a:latin typeface="Arial" panose="020B0604020202020204" pitchFamily="34" charset="0"/>
                <a:cs typeface="Arial" panose="020B0604020202020204" pitchFamily="34" charset="0"/>
              </a:rPr>
              <a:t>.</a:t>
            </a:r>
            <a:r>
              <a:rPr lang="tr-TR" b="1" dirty="0" smtClean="0">
                <a:ln w="11430"/>
                <a:latin typeface="Arial" panose="020B0604020202020204" pitchFamily="34" charset="0"/>
                <a:cs typeface="Arial" panose="020B0604020202020204" pitchFamily="34" charset="0"/>
              </a:rPr>
              <a:t> </a:t>
            </a:r>
          </a:p>
          <a:p>
            <a:pPr lvl="1"/>
            <a:r>
              <a:rPr lang="tr-TR" b="1" dirty="0" err="1" smtClean="0">
                <a:ln w="11430"/>
                <a:latin typeface="Arial" panose="020B0604020202020204" pitchFamily="34" charset="0"/>
                <a:cs typeface="Arial" panose="020B0604020202020204" pitchFamily="34" charset="0"/>
              </a:rPr>
              <a:t>National</a:t>
            </a:r>
            <a:r>
              <a:rPr lang="tr-TR" b="1" dirty="0" smtClean="0">
                <a:ln w="11430"/>
                <a:latin typeface="Arial" panose="020B0604020202020204" pitchFamily="34" charset="0"/>
                <a:cs typeface="Arial" panose="020B0604020202020204" pitchFamily="34" charset="0"/>
              </a:rPr>
              <a:t> s</a:t>
            </a:r>
            <a:r>
              <a:rPr lang="en-US" b="1" dirty="0" err="1" smtClean="0"/>
              <a:t>tandard</a:t>
            </a:r>
            <a:r>
              <a:rPr lang="tr-TR" b="1" dirty="0" smtClean="0"/>
              <a:t>s </a:t>
            </a:r>
            <a:r>
              <a:rPr lang="tr-TR" b="1" dirty="0" err="1" smtClean="0"/>
              <a:t>are</a:t>
            </a:r>
            <a:r>
              <a:rPr lang="en-US" dirty="0" smtClean="0"/>
              <a:t> </a:t>
            </a:r>
            <a:r>
              <a:rPr lang="en-US" dirty="0"/>
              <a:t>adopted by </a:t>
            </a:r>
            <a:r>
              <a:rPr lang="tr-TR" b="1" dirty="0" smtClean="0"/>
              <a:t>TSE</a:t>
            </a:r>
            <a:r>
              <a:rPr lang="tr-TR" dirty="0" smtClean="0"/>
              <a:t> </a:t>
            </a:r>
            <a:r>
              <a:rPr lang="en-US" dirty="0" smtClean="0"/>
              <a:t>and </a:t>
            </a:r>
            <a:r>
              <a:rPr lang="tr-TR" dirty="0" err="1" smtClean="0"/>
              <a:t>are</a:t>
            </a:r>
            <a:r>
              <a:rPr lang="tr-TR" dirty="0" smtClean="0"/>
              <a:t> </a:t>
            </a:r>
            <a:r>
              <a:rPr lang="en-US" dirty="0" smtClean="0"/>
              <a:t>made </a:t>
            </a:r>
            <a:r>
              <a:rPr lang="en-US" dirty="0"/>
              <a:t>available to the </a:t>
            </a:r>
            <a:r>
              <a:rPr lang="en-US" dirty="0" smtClean="0"/>
              <a:t>public</a:t>
            </a:r>
            <a:r>
              <a:rPr lang="tr-TR" dirty="0" smtClean="0"/>
              <a:t>. </a:t>
            </a:r>
          </a:p>
          <a:p>
            <a:endParaRPr lang="tr-TR" b="1" dirty="0">
              <a:ln w="11430"/>
              <a:latin typeface="Arial" panose="020B0604020202020204" pitchFamily="34" charset="0"/>
              <a:cs typeface="Arial" panose="020B0604020202020204" pitchFamily="34" charset="0"/>
            </a:endParaRP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11</a:t>
            </a:fld>
            <a:endParaRPr lang="tr-TR" altLang="tr-TR"/>
          </a:p>
        </p:txBody>
      </p:sp>
    </p:spTree>
    <p:extLst>
      <p:ext uri="{BB962C8B-B14F-4D97-AF65-F5344CB8AC3E}">
        <p14:creationId xmlns:p14="http://schemas.microsoft.com/office/powerpoint/2010/main" val="327580043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bilgi Yer Tutucusu 2"/>
          <p:cNvSpPr>
            <a:spLocks noGrp="1"/>
          </p:cNvSpPr>
          <p:nvPr>
            <p:ph type="ftr" sz="quarter" idx="11"/>
          </p:nvPr>
        </p:nvSpPr>
        <p:spPr/>
        <p:txBody>
          <a:bodyPr/>
          <a:lstStyle/>
          <a:p>
            <a:pPr>
              <a:defRPr/>
            </a:pPr>
            <a:endParaRPr lang="tr-TR" smtClean="0"/>
          </a:p>
          <a:p>
            <a:pPr>
              <a:defRPr/>
            </a:pPr>
            <a:endParaRPr lang="tr-TR"/>
          </a:p>
        </p:txBody>
      </p:sp>
      <p:sp>
        <p:nvSpPr>
          <p:cNvPr id="4" name="Slayt Numarası Yer Tutucusu 3"/>
          <p:cNvSpPr>
            <a:spLocks noGrp="1"/>
          </p:cNvSpPr>
          <p:nvPr>
            <p:ph type="sldNum" sz="quarter" idx="12"/>
          </p:nvPr>
        </p:nvSpPr>
        <p:spPr/>
        <p:txBody>
          <a:bodyPr/>
          <a:lstStyle/>
          <a:p>
            <a:pPr>
              <a:defRPr/>
            </a:pPr>
            <a:fld id="{3EC74BB4-0BCA-48C3-852F-D94D7D105A01}" type="slidenum">
              <a:rPr lang="tr-TR" altLang="tr-TR" smtClean="0"/>
              <a:pPr>
                <a:defRPr/>
              </a:pPr>
              <a:t>12</a:t>
            </a:fld>
            <a:endParaRPr lang="tr-TR" altLang="tr-TR"/>
          </a:p>
        </p:txBody>
      </p:sp>
      <p:sp>
        <p:nvSpPr>
          <p:cNvPr id="5" name="Dikdörtgen 4"/>
          <p:cNvSpPr/>
          <p:nvPr/>
        </p:nvSpPr>
        <p:spPr>
          <a:xfrm>
            <a:off x="5364088" y="620688"/>
            <a:ext cx="3222357" cy="523220"/>
          </a:xfrm>
          <a:prstGeom prst="rect">
            <a:avLst/>
          </a:prstGeom>
        </p:spPr>
        <p:txBody>
          <a:bodyPr wrap="none">
            <a:spAutoFit/>
          </a:bodyPr>
          <a:lstStyle/>
          <a:p>
            <a:r>
              <a:rPr lang="tr-TR" dirty="0" err="1">
                <a:ln w="11430"/>
                <a:solidFill>
                  <a:schemeClr val="bg1"/>
                </a:solidFill>
                <a:latin typeface="Arial" panose="020B0604020202020204" pitchFamily="34" charset="0"/>
                <a:cs typeface="Arial" panose="020B0604020202020204" pitchFamily="34" charset="0"/>
              </a:rPr>
              <a:t>National</a:t>
            </a:r>
            <a:r>
              <a:rPr lang="tr-TR" dirty="0">
                <a:ln w="11430"/>
                <a:solidFill>
                  <a:schemeClr val="bg1"/>
                </a:solidFill>
                <a:latin typeface="Arial" panose="020B0604020202020204" pitchFamily="34" charset="0"/>
                <a:cs typeface="Arial" panose="020B0604020202020204" pitchFamily="34" charset="0"/>
              </a:rPr>
              <a:t> </a:t>
            </a:r>
            <a:r>
              <a:rPr lang="tr-TR" dirty="0" err="1" smtClean="0">
                <a:ln w="11430"/>
                <a:solidFill>
                  <a:schemeClr val="bg1"/>
                </a:solidFill>
                <a:latin typeface="Arial" panose="020B0604020202020204" pitchFamily="34" charset="0"/>
                <a:cs typeface="Arial" panose="020B0604020202020204" pitchFamily="34" charset="0"/>
              </a:rPr>
              <a:t>standard</a:t>
            </a:r>
            <a:endParaRPr lang="tr-TR" dirty="0">
              <a:solidFill>
                <a:schemeClr val="bg1"/>
              </a:solidFill>
            </a:endParaRPr>
          </a:p>
        </p:txBody>
      </p:sp>
      <p:pic>
        <p:nvPicPr>
          <p:cNvPr id="1026" name="Picture 2" descr="C:\Users\hbektas\Desktop\Documents\b.SHMB\Yıldırım Beyazıt Ü. Standardiz\TS 1353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87288"/>
            <a:ext cx="4515011" cy="6525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10170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Types</a:t>
            </a:r>
            <a:r>
              <a:rPr lang="tr-TR" dirty="0"/>
              <a:t> of </a:t>
            </a:r>
            <a:r>
              <a:rPr lang="tr-TR" dirty="0" err="1"/>
              <a:t>Turkish</a:t>
            </a:r>
            <a:r>
              <a:rPr lang="tr-TR" dirty="0"/>
              <a:t> </a:t>
            </a:r>
            <a:r>
              <a:rPr lang="tr-TR" dirty="0" err="1"/>
              <a:t>Standards</a:t>
            </a:r>
            <a:endParaRPr lang="tr-TR" dirty="0"/>
          </a:p>
        </p:txBody>
      </p:sp>
      <p:sp>
        <p:nvSpPr>
          <p:cNvPr id="3" name="İçerik Yer Tutucusu 2"/>
          <p:cNvSpPr>
            <a:spLocks noGrp="1"/>
          </p:cNvSpPr>
          <p:nvPr>
            <p:ph idx="1"/>
          </p:nvPr>
        </p:nvSpPr>
        <p:spPr>
          <a:xfrm>
            <a:off x="179512" y="1412776"/>
            <a:ext cx="8640960" cy="4530725"/>
          </a:xfrm>
        </p:spPr>
        <p:txBody>
          <a:bodyPr/>
          <a:lstStyle/>
          <a:p>
            <a:r>
              <a:rPr lang="tr-TR" b="1" dirty="0" err="1" smtClean="0"/>
              <a:t>Translation</a:t>
            </a:r>
            <a:r>
              <a:rPr lang="tr-TR" b="1" dirty="0" smtClean="0">
                <a:solidFill>
                  <a:srgbClr val="FF0000"/>
                </a:solidFill>
              </a:rPr>
              <a:t> </a:t>
            </a:r>
            <a:r>
              <a:rPr lang="tr-TR" b="1" dirty="0" err="1" smtClean="0"/>
              <a:t>standards</a:t>
            </a:r>
            <a:r>
              <a:rPr lang="tr-TR" dirty="0" smtClean="0"/>
              <a:t> </a:t>
            </a:r>
            <a:r>
              <a:rPr lang="tr-TR" dirty="0" err="1" smtClean="0"/>
              <a:t>are</a:t>
            </a:r>
            <a:r>
              <a:rPr lang="tr-TR" dirty="0" smtClean="0"/>
              <a:t> </a:t>
            </a:r>
            <a:r>
              <a:rPr lang="tr-TR" dirty="0" err="1" smtClean="0"/>
              <a:t>those</a:t>
            </a:r>
            <a:r>
              <a:rPr lang="tr-TR" dirty="0" smtClean="0"/>
              <a:t> </a:t>
            </a:r>
            <a:r>
              <a:rPr lang="tr-TR" dirty="0" err="1" smtClean="0"/>
              <a:t>published</a:t>
            </a:r>
            <a:r>
              <a:rPr lang="tr-TR" dirty="0" smtClean="0"/>
              <a:t> </a:t>
            </a:r>
            <a:r>
              <a:rPr lang="tr-TR" dirty="0" err="1" smtClean="0"/>
              <a:t>by</a:t>
            </a:r>
            <a:r>
              <a:rPr lang="tr-TR" dirty="0"/>
              <a:t> </a:t>
            </a:r>
            <a:r>
              <a:rPr lang="tr-TR" dirty="0" err="1"/>
              <a:t>European</a:t>
            </a:r>
            <a:r>
              <a:rPr lang="tr-TR" dirty="0"/>
              <a:t> </a:t>
            </a:r>
            <a:r>
              <a:rPr lang="tr-TR" dirty="0" err="1"/>
              <a:t>Standards</a:t>
            </a:r>
            <a:r>
              <a:rPr lang="tr-TR" dirty="0"/>
              <a:t> </a:t>
            </a:r>
            <a:r>
              <a:rPr lang="tr-TR" dirty="0" err="1"/>
              <a:t>Organizations</a:t>
            </a:r>
            <a:r>
              <a:rPr lang="tr-TR" dirty="0"/>
              <a:t> (</a:t>
            </a:r>
            <a:r>
              <a:rPr lang="tr-TR" dirty="0" err="1"/>
              <a:t>ESOs</a:t>
            </a:r>
            <a:r>
              <a:rPr lang="tr-TR" dirty="0"/>
              <a:t>) (CEN, CENELEC, ETSI) and International </a:t>
            </a:r>
            <a:r>
              <a:rPr lang="tr-TR" dirty="0" err="1"/>
              <a:t>Standards</a:t>
            </a:r>
            <a:r>
              <a:rPr lang="tr-TR" dirty="0"/>
              <a:t> </a:t>
            </a:r>
            <a:r>
              <a:rPr lang="tr-TR" dirty="0" err="1"/>
              <a:t>Organizations</a:t>
            </a:r>
            <a:r>
              <a:rPr lang="tr-TR" dirty="0"/>
              <a:t> (ISO, IEC, </a:t>
            </a:r>
            <a:r>
              <a:rPr lang="tr-TR" dirty="0" smtClean="0"/>
              <a:t>ITU) and </a:t>
            </a:r>
            <a:r>
              <a:rPr lang="tr-TR" dirty="0" err="1" smtClean="0"/>
              <a:t>which</a:t>
            </a:r>
            <a:r>
              <a:rPr lang="tr-TR" dirty="0" smtClean="0"/>
              <a:t> </a:t>
            </a:r>
            <a:r>
              <a:rPr lang="tr-TR" dirty="0" err="1" smtClean="0"/>
              <a:t>are</a:t>
            </a:r>
            <a:r>
              <a:rPr lang="tr-TR" dirty="0" smtClean="0"/>
              <a:t> </a:t>
            </a:r>
            <a:r>
              <a:rPr lang="tr-TR" dirty="0" err="1" smtClean="0"/>
              <a:t>adopted</a:t>
            </a:r>
            <a:r>
              <a:rPr lang="tr-TR" dirty="0" smtClean="0"/>
              <a:t> and </a:t>
            </a:r>
            <a:r>
              <a:rPr lang="tr-TR" dirty="0" err="1" smtClean="0"/>
              <a:t>translated</a:t>
            </a:r>
            <a:r>
              <a:rPr lang="tr-TR" dirty="0" smtClean="0"/>
              <a:t> </a:t>
            </a:r>
            <a:r>
              <a:rPr lang="tr-TR" dirty="0" err="1" smtClean="0"/>
              <a:t>into</a:t>
            </a:r>
            <a:r>
              <a:rPr lang="tr-TR" dirty="0" smtClean="0"/>
              <a:t> </a:t>
            </a:r>
            <a:r>
              <a:rPr lang="tr-TR" dirty="0" err="1" smtClean="0"/>
              <a:t>Turkish</a:t>
            </a:r>
            <a:r>
              <a:rPr lang="tr-TR" dirty="0" smtClean="0"/>
              <a:t>.</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13</a:t>
            </a:fld>
            <a:endParaRPr lang="tr-TR" altLang="tr-TR"/>
          </a:p>
        </p:txBody>
      </p:sp>
    </p:spTree>
    <p:extLst>
      <p:ext uri="{BB962C8B-B14F-4D97-AF65-F5344CB8AC3E}">
        <p14:creationId xmlns:p14="http://schemas.microsoft.com/office/powerpoint/2010/main" val="101366413"/>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bilgi Yer Tutucusu 2"/>
          <p:cNvSpPr>
            <a:spLocks noGrp="1"/>
          </p:cNvSpPr>
          <p:nvPr>
            <p:ph type="ftr" sz="quarter" idx="11"/>
          </p:nvPr>
        </p:nvSpPr>
        <p:spPr/>
        <p:txBody>
          <a:bodyPr/>
          <a:lstStyle/>
          <a:p>
            <a:pPr>
              <a:defRPr/>
            </a:pPr>
            <a:endParaRPr lang="tr-TR" smtClean="0"/>
          </a:p>
          <a:p>
            <a:pPr>
              <a:defRPr/>
            </a:pPr>
            <a:endParaRPr lang="tr-TR"/>
          </a:p>
        </p:txBody>
      </p:sp>
      <p:sp>
        <p:nvSpPr>
          <p:cNvPr id="4" name="Slayt Numarası Yer Tutucusu 3"/>
          <p:cNvSpPr>
            <a:spLocks noGrp="1"/>
          </p:cNvSpPr>
          <p:nvPr>
            <p:ph type="sldNum" sz="quarter" idx="12"/>
          </p:nvPr>
        </p:nvSpPr>
        <p:spPr/>
        <p:txBody>
          <a:bodyPr/>
          <a:lstStyle/>
          <a:p>
            <a:pPr>
              <a:defRPr/>
            </a:pPr>
            <a:fld id="{3EC74BB4-0BCA-48C3-852F-D94D7D105A01}" type="slidenum">
              <a:rPr lang="tr-TR" altLang="tr-TR" smtClean="0"/>
              <a:pPr>
                <a:defRPr/>
              </a:pPr>
              <a:t>14</a:t>
            </a:fld>
            <a:endParaRPr lang="tr-TR" altLang="tr-TR"/>
          </a:p>
        </p:txBody>
      </p:sp>
      <p:pic>
        <p:nvPicPr>
          <p:cNvPr id="2050" name="Picture 2" descr="C:\Users\hbektas\Desktop\Documents\b.SHMB\Yıldırım Beyazıt Ü. Standardiz\TS EN 1297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39" y="116632"/>
            <a:ext cx="4543401" cy="6624736"/>
          </a:xfrm>
          <a:prstGeom prst="rect">
            <a:avLst/>
          </a:prstGeom>
          <a:noFill/>
          <a:extLst>
            <a:ext uri="{909E8E84-426E-40DD-AFC4-6F175D3DCCD1}">
              <a14:hiddenFill xmlns:a14="http://schemas.microsoft.com/office/drawing/2010/main">
                <a:solidFill>
                  <a:srgbClr val="FFFFFF"/>
                </a:solidFill>
              </a14:hiddenFill>
            </a:ext>
          </a:extLst>
        </p:spPr>
      </p:pic>
      <p:sp>
        <p:nvSpPr>
          <p:cNvPr id="6" name="Dikdörtgen 5"/>
          <p:cNvSpPr/>
          <p:nvPr/>
        </p:nvSpPr>
        <p:spPr>
          <a:xfrm>
            <a:off x="4932040" y="476672"/>
            <a:ext cx="3821303" cy="523220"/>
          </a:xfrm>
          <a:prstGeom prst="rect">
            <a:avLst/>
          </a:prstGeom>
        </p:spPr>
        <p:txBody>
          <a:bodyPr wrap="none">
            <a:spAutoFit/>
          </a:bodyPr>
          <a:lstStyle/>
          <a:p>
            <a:r>
              <a:rPr lang="tr-TR" dirty="0" err="1">
                <a:ln w="11430"/>
                <a:solidFill>
                  <a:schemeClr val="bg1"/>
                </a:solidFill>
                <a:latin typeface="Arial" panose="020B0604020202020204" pitchFamily="34" charset="0"/>
                <a:cs typeface="Arial" panose="020B0604020202020204" pitchFamily="34" charset="0"/>
              </a:rPr>
              <a:t>Translation</a:t>
            </a:r>
            <a:r>
              <a:rPr lang="tr-TR" dirty="0">
                <a:ln w="11430"/>
                <a:solidFill>
                  <a:schemeClr val="bg1"/>
                </a:solidFill>
                <a:latin typeface="Arial" panose="020B0604020202020204" pitchFamily="34" charset="0"/>
                <a:cs typeface="Arial" panose="020B0604020202020204" pitchFamily="34" charset="0"/>
              </a:rPr>
              <a:t> </a:t>
            </a:r>
            <a:r>
              <a:rPr lang="tr-TR" dirty="0" err="1" smtClean="0">
                <a:ln w="11430"/>
                <a:solidFill>
                  <a:schemeClr val="bg1"/>
                </a:solidFill>
                <a:latin typeface="Arial" panose="020B0604020202020204" pitchFamily="34" charset="0"/>
                <a:cs typeface="Arial" panose="020B0604020202020204" pitchFamily="34" charset="0"/>
              </a:rPr>
              <a:t>standard</a:t>
            </a:r>
            <a:r>
              <a:rPr lang="tr-TR" dirty="0" smtClean="0">
                <a:ln w="11430"/>
                <a:solidFill>
                  <a:schemeClr val="bg1"/>
                </a:solidFill>
                <a:latin typeface="Arial" panose="020B0604020202020204" pitchFamily="34" charset="0"/>
                <a:cs typeface="Arial" panose="020B0604020202020204" pitchFamily="34" charset="0"/>
              </a:rPr>
              <a:t> </a:t>
            </a:r>
            <a:endParaRPr lang="tr-TR" dirty="0">
              <a:ln w="1143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839139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Types</a:t>
            </a:r>
            <a:r>
              <a:rPr lang="tr-TR" dirty="0"/>
              <a:t> of </a:t>
            </a:r>
            <a:r>
              <a:rPr lang="tr-TR" dirty="0" err="1"/>
              <a:t>Turkish</a:t>
            </a:r>
            <a:r>
              <a:rPr lang="tr-TR" dirty="0"/>
              <a:t> </a:t>
            </a:r>
            <a:r>
              <a:rPr lang="tr-TR" dirty="0" err="1"/>
              <a:t>Standards</a:t>
            </a:r>
            <a:endParaRPr lang="tr-TR" dirty="0"/>
          </a:p>
        </p:txBody>
      </p:sp>
      <p:sp>
        <p:nvSpPr>
          <p:cNvPr id="3" name="İçerik Yer Tutucusu 2"/>
          <p:cNvSpPr>
            <a:spLocks noGrp="1"/>
          </p:cNvSpPr>
          <p:nvPr>
            <p:ph idx="1"/>
          </p:nvPr>
        </p:nvSpPr>
        <p:spPr/>
        <p:txBody>
          <a:bodyPr/>
          <a:lstStyle/>
          <a:p>
            <a:r>
              <a:rPr lang="tr-TR" b="1" dirty="0" err="1"/>
              <a:t>Adapted</a:t>
            </a:r>
            <a:r>
              <a:rPr lang="tr-TR" dirty="0"/>
              <a:t> </a:t>
            </a:r>
            <a:r>
              <a:rPr lang="tr-TR" b="1" dirty="0" err="1"/>
              <a:t>standards</a:t>
            </a:r>
            <a:r>
              <a:rPr lang="tr-TR" dirty="0"/>
              <a:t>, </a:t>
            </a:r>
            <a:r>
              <a:rPr lang="tr-TR" dirty="0" err="1"/>
              <a:t>are</a:t>
            </a:r>
            <a:r>
              <a:rPr lang="tr-TR" dirty="0"/>
              <a:t> </a:t>
            </a:r>
            <a:r>
              <a:rPr lang="tr-TR" dirty="0" err="1" smtClean="0"/>
              <a:t>those</a:t>
            </a:r>
            <a:r>
              <a:rPr lang="tr-TR" dirty="0"/>
              <a:t> </a:t>
            </a:r>
            <a:r>
              <a:rPr lang="tr-TR" dirty="0" err="1"/>
              <a:t>published</a:t>
            </a:r>
            <a:r>
              <a:rPr lang="tr-TR" dirty="0"/>
              <a:t> </a:t>
            </a:r>
            <a:r>
              <a:rPr lang="tr-TR" dirty="0" err="1"/>
              <a:t>by</a:t>
            </a:r>
            <a:r>
              <a:rPr lang="tr-TR" dirty="0"/>
              <a:t> </a:t>
            </a:r>
            <a:r>
              <a:rPr lang="tr-TR" dirty="0" err="1"/>
              <a:t>European</a:t>
            </a:r>
            <a:r>
              <a:rPr lang="tr-TR" dirty="0"/>
              <a:t> </a:t>
            </a:r>
            <a:r>
              <a:rPr lang="tr-TR" dirty="0" err="1"/>
              <a:t>Standards</a:t>
            </a:r>
            <a:r>
              <a:rPr lang="tr-TR" dirty="0"/>
              <a:t> </a:t>
            </a:r>
            <a:r>
              <a:rPr lang="tr-TR" dirty="0" err="1"/>
              <a:t>Organizations</a:t>
            </a:r>
            <a:r>
              <a:rPr lang="tr-TR" dirty="0"/>
              <a:t> (</a:t>
            </a:r>
            <a:r>
              <a:rPr lang="tr-TR" dirty="0" err="1"/>
              <a:t>ESOs</a:t>
            </a:r>
            <a:r>
              <a:rPr lang="tr-TR" dirty="0"/>
              <a:t>) and International </a:t>
            </a:r>
            <a:r>
              <a:rPr lang="tr-TR" dirty="0" err="1"/>
              <a:t>Standards</a:t>
            </a:r>
            <a:r>
              <a:rPr lang="tr-TR" dirty="0"/>
              <a:t> </a:t>
            </a:r>
            <a:r>
              <a:rPr lang="tr-TR" dirty="0" err="1" smtClean="0"/>
              <a:t>Organizations</a:t>
            </a:r>
            <a:r>
              <a:rPr lang="tr-TR" dirty="0" smtClean="0"/>
              <a:t> and </a:t>
            </a:r>
            <a:r>
              <a:rPr lang="tr-TR" dirty="0" err="1" smtClean="0"/>
              <a:t>which</a:t>
            </a:r>
            <a:r>
              <a:rPr lang="tr-TR" dirty="0" smtClean="0"/>
              <a:t> </a:t>
            </a:r>
            <a:r>
              <a:rPr lang="tr-TR" dirty="0" err="1" smtClean="0"/>
              <a:t>are</a:t>
            </a:r>
            <a:r>
              <a:rPr lang="tr-TR" dirty="0" smtClean="0"/>
              <a:t> </a:t>
            </a:r>
            <a:r>
              <a:rPr lang="tr-TR" dirty="0" err="1" smtClean="0"/>
              <a:t>adopted</a:t>
            </a:r>
            <a:r>
              <a:rPr lang="tr-TR" dirty="0" smtClean="0"/>
              <a:t> </a:t>
            </a:r>
            <a:r>
              <a:rPr lang="tr-TR" dirty="0" err="1" smtClean="0"/>
              <a:t>by</a:t>
            </a:r>
            <a:r>
              <a:rPr lang="tr-TR" dirty="0" smtClean="0"/>
              <a:t> </a:t>
            </a:r>
            <a:r>
              <a:rPr lang="tr-TR" dirty="0" err="1" smtClean="0"/>
              <a:t>adding</a:t>
            </a:r>
            <a:r>
              <a:rPr lang="tr-TR" dirty="0" smtClean="0"/>
              <a:t> </a:t>
            </a:r>
            <a:r>
              <a:rPr lang="tr-TR" dirty="0" err="1" smtClean="0"/>
              <a:t>Turkish</a:t>
            </a:r>
            <a:r>
              <a:rPr lang="tr-TR" dirty="0" smtClean="0"/>
              <a:t> </a:t>
            </a:r>
            <a:r>
              <a:rPr lang="tr-TR" dirty="0" err="1" smtClean="0"/>
              <a:t>cover</a:t>
            </a:r>
            <a:r>
              <a:rPr lang="tr-TR" dirty="0" smtClean="0"/>
              <a:t> </a:t>
            </a:r>
            <a:r>
              <a:rPr lang="tr-TR" dirty="0" err="1" smtClean="0"/>
              <a:t>page</a:t>
            </a:r>
            <a:r>
              <a:rPr lang="tr-TR" dirty="0" smtClean="0"/>
              <a:t> </a:t>
            </a:r>
            <a:r>
              <a:rPr lang="tr-TR" dirty="0" err="1" smtClean="0"/>
              <a:t>without</a:t>
            </a:r>
            <a:r>
              <a:rPr lang="tr-TR" dirty="0" smtClean="0"/>
              <a:t> </a:t>
            </a:r>
            <a:r>
              <a:rPr lang="tr-TR" dirty="0" err="1" smtClean="0"/>
              <a:t>changing</a:t>
            </a:r>
            <a:r>
              <a:rPr lang="tr-TR" dirty="0" smtClean="0"/>
              <a:t> </a:t>
            </a:r>
            <a:r>
              <a:rPr lang="tr-TR" dirty="0" err="1" smtClean="0"/>
              <a:t>the</a:t>
            </a:r>
            <a:r>
              <a:rPr lang="tr-TR" dirty="0" smtClean="0"/>
              <a:t> </a:t>
            </a:r>
            <a:r>
              <a:rPr lang="tr-TR" dirty="0" err="1" smtClean="0"/>
              <a:t>original</a:t>
            </a:r>
            <a:r>
              <a:rPr lang="tr-TR" dirty="0" smtClean="0"/>
              <a:t> </a:t>
            </a:r>
            <a:r>
              <a:rPr lang="tr-TR" dirty="0" err="1" smtClean="0"/>
              <a:t>text</a:t>
            </a:r>
            <a:r>
              <a:rPr lang="tr-TR" dirty="0" smtClean="0"/>
              <a:t>. </a:t>
            </a:r>
            <a:r>
              <a:rPr lang="tr-TR" dirty="0" err="1" smtClean="0"/>
              <a:t>In</a:t>
            </a:r>
            <a:r>
              <a:rPr lang="tr-TR" dirty="0" smtClean="0"/>
              <a:t> </a:t>
            </a:r>
            <a:r>
              <a:rPr lang="tr-TR" dirty="0" err="1" smtClean="0"/>
              <a:t>other</a:t>
            </a:r>
            <a:r>
              <a:rPr lang="tr-TR" dirty="0" smtClean="0"/>
              <a:t> </a:t>
            </a:r>
            <a:r>
              <a:rPr lang="tr-TR" dirty="0" err="1" smtClean="0"/>
              <a:t>words</a:t>
            </a:r>
            <a:r>
              <a:rPr lang="tr-TR" dirty="0" smtClean="0"/>
              <a:t>, </a:t>
            </a:r>
            <a:r>
              <a:rPr lang="tr-TR" dirty="0" err="1" smtClean="0"/>
              <a:t>adapted</a:t>
            </a:r>
            <a:r>
              <a:rPr lang="tr-TR" dirty="0" smtClean="0"/>
              <a:t> </a:t>
            </a:r>
            <a:r>
              <a:rPr lang="tr-TR" dirty="0" err="1" smtClean="0"/>
              <a:t>standards</a:t>
            </a:r>
            <a:r>
              <a:rPr lang="tr-TR" dirty="0" smtClean="0"/>
              <a:t> </a:t>
            </a:r>
            <a:r>
              <a:rPr lang="tr-TR" dirty="0" err="1" smtClean="0"/>
              <a:t>are</a:t>
            </a:r>
            <a:r>
              <a:rPr lang="tr-TR" dirty="0" smtClean="0"/>
              <a:t> </a:t>
            </a:r>
            <a:r>
              <a:rPr lang="tr-TR" dirty="0" err="1" smtClean="0"/>
              <a:t>published</a:t>
            </a:r>
            <a:r>
              <a:rPr lang="tr-TR" dirty="0" smtClean="0"/>
              <a:t> as </a:t>
            </a:r>
            <a:r>
              <a:rPr lang="tr-TR" dirty="0" err="1" smtClean="0"/>
              <a:t>original</a:t>
            </a:r>
            <a:r>
              <a:rPr lang="tr-TR" dirty="0" smtClean="0"/>
              <a:t> </a:t>
            </a:r>
            <a:r>
              <a:rPr lang="tr-TR" dirty="0" err="1" smtClean="0"/>
              <a:t>text</a:t>
            </a:r>
            <a:r>
              <a:rPr lang="tr-TR" dirty="0" smtClean="0"/>
              <a:t> </a:t>
            </a:r>
            <a:r>
              <a:rPr lang="tr-TR" dirty="0" err="1" smtClean="0"/>
              <a:t>with</a:t>
            </a:r>
            <a:r>
              <a:rPr lang="tr-TR" dirty="0" smtClean="0"/>
              <a:t> a </a:t>
            </a:r>
            <a:r>
              <a:rPr lang="tr-TR" dirty="0" err="1" smtClean="0"/>
              <a:t>Turkish</a:t>
            </a:r>
            <a:r>
              <a:rPr lang="tr-TR" dirty="0" smtClean="0"/>
              <a:t> </a:t>
            </a:r>
            <a:r>
              <a:rPr lang="tr-TR" dirty="0" err="1" smtClean="0"/>
              <a:t>cover</a:t>
            </a:r>
            <a:r>
              <a:rPr lang="tr-TR" dirty="0" smtClean="0"/>
              <a:t> and </a:t>
            </a:r>
            <a:r>
              <a:rPr lang="tr-TR" dirty="0" err="1" smtClean="0"/>
              <a:t>national</a:t>
            </a:r>
            <a:r>
              <a:rPr lang="tr-TR" dirty="0" smtClean="0"/>
              <a:t> </a:t>
            </a:r>
            <a:r>
              <a:rPr lang="tr-TR" dirty="0" err="1" smtClean="0"/>
              <a:t>foreword</a:t>
            </a:r>
            <a:r>
              <a:rPr lang="tr-TR" dirty="0" smtClean="0"/>
              <a:t> </a:t>
            </a:r>
            <a:r>
              <a:rPr lang="tr-TR" dirty="0" err="1" smtClean="0"/>
              <a:t>when</a:t>
            </a:r>
            <a:r>
              <a:rPr lang="tr-TR" dirty="0" smtClean="0"/>
              <a:t> </a:t>
            </a:r>
            <a:r>
              <a:rPr lang="tr-TR" dirty="0" err="1" smtClean="0"/>
              <a:t>necessary</a:t>
            </a:r>
            <a:r>
              <a:rPr lang="tr-TR" dirty="0" smtClean="0"/>
              <a:t>. As an </a:t>
            </a:r>
            <a:r>
              <a:rPr lang="tr-TR" dirty="0" err="1" smtClean="0"/>
              <a:t>example</a:t>
            </a:r>
            <a:r>
              <a:rPr lang="tr-TR" dirty="0" smtClean="0"/>
              <a:t> EN XXX:2016 </a:t>
            </a:r>
            <a:r>
              <a:rPr lang="tr-TR" dirty="0" err="1" smtClean="0"/>
              <a:t>becomes</a:t>
            </a:r>
            <a:r>
              <a:rPr lang="tr-TR" dirty="0" smtClean="0"/>
              <a:t> TS EN XXX:2016</a:t>
            </a:r>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15</a:t>
            </a:fld>
            <a:endParaRPr lang="tr-TR" altLang="tr-TR"/>
          </a:p>
        </p:txBody>
      </p:sp>
    </p:spTree>
    <p:extLst>
      <p:ext uri="{BB962C8B-B14F-4D97-AF65-F5344CB8AC3E}">
        <p14:creationId xmlns:p14="http://schemas.microsoft.com/office/powerpoint/2010/main" val="2453426658"/>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bilgi Yer Tutucusu 2"/>
          <p:cNvSpPr>
            <a:spLocks noGrp="1"/>
          </p:cNvSpPr>
          <p:nvPr>
            <p:ph type="ftr" sz="quarter" idx="11"/>
          </p:nvPr>
        </p:nvSpPr>
        <p:spPr/>
        <p:txBody>
          <a:bodyPr/>
          <a:lstStyle/>
          <a:p>
            <a:pPr>
              <a:defRPr/>
            </a:pPr>
            <a:endParaRPr lang="tr-TR" smtClean="0"/>
          </a:p>
          <a:p>
            <a:pPr>
              <a:defRPr/>
            </a:pPr>
            <a:endParaRPr lang="tr-TR"/>
          </a:p>
        </p:txBody>
      </p:sp>
      <p:sp>
        <p:nvSpPr>
          <p:cNvPr id="4" name="Slayt Numarası Yer Tutucusu 3"/>
          <p:cNvSpPr>
            <a:spLocks noGrp="1"/>
          </p:cNvSpPr>
          <p:nvPr>
            <p:ph type="sldNum" sz="quarter" idx="12"/>
          </p:nvPr>
        </p:nvSpPr>
        <p:spPr/>
        <p:txBody>
          <a:bodyPr/>
          <a:lstStyle/>
          <a:p>
            <a:pPr>
              <a:defRPr/>
            </a:pPr>
            <a:fld id="{3EC74BB4-0BCA-48C3-852F-D94D7D105A01}" type="slidenum">
              <a:rPr lang="tr-TR" altLang="tr-TR" smtClean="0"/>
              <a:pPr>
                <a:defRPr/>
              </a:pPr>
              <a:t>16</a:t>
            </a:fld>
            <a:endParaRPr lang="tr-TR" altLang="tr-TR"/>
          </a:p>
        </p:txBody>
      </p:sp>
      <p:pic>
        <p:nvPicPr>
          <p:cNvPr id="3074" name="Picture 2" descr="C:\Users\hbektas\Desktop\Documents\b.SHMB\Yıldırım Beyazıt Ü. Standardiz\TS EN 626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32656"/>
            <a:ext cx="4594912" cy="6192688"/>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5292080" y="548680"/>
            <a:ext cx="3243196" cy="523220"/>
          </a:xfrm>
          <a:prstGeom prst="rect">
            <a:avLst/>
          </a:prstGeom>
        </p:spPr>
        <p:txBody>
          <a:bodyPr wrap="none">
            <a:spAutoFit/>
          </a:bodyPr>
          <a:lstStyle/>
          <a:p>
            <a:r>
              <a:rPr lang="tr-TR" dirty="0" err="1">
                <a:ln w="11430"/>
                <a:solidFill>
                  <a:schemeClr val="bg1"/>
                </a:solidFill>
                <a:latin typeface="Arial" panose="020B0604020202020204" pitchFamily="34" charset="0"/>
                <a:cs typeface="Arial" panose="020B0604020202020204" pitchFamily="34" charset="0"/>
              </a:rPr>
              <a:t>Adapted</a:t>
            </a:r>
            <a:r>
              <a:rPr lang="tr-TR" dirty="0">
                <a:ln w="11430"/>
                <a:solidFill>
                  <a:schemeClr val="bg1"/>
                </a:solidFill>
                <a:latin typeface="Arial" panose="020B0604020202020204" pitchFamily="34" charset="0"/>
                <a:cs typeface="Arial" panose="020B0604020202020204" pitchFamily="34" charset="0"/>
              </a:rPr>
              <a:t> </a:t>
            </a:r>
            <a:r>
              <a:rPr lang="tr-TR" dirty="0" err="1" smtClean="0">
                <a:ln w="11430"/>
                <a:solidFill>
                  <a:schemeClr val="bg1"/>
                </a:solidFill>
                <a:latin typeface="Arial" panose="020B0604020202020204" pitchFamily="34" charset="0"/>
                <a:cs typeface="Arial" panose="020B0604020202020204" pitchFamily="34" charset="0"/>
              </a:rPr>
              <a:t>standard</a:t>
            </a:r>
            <a:endParaRPr lang="tr-TR" dirty="0">
              <a:ln w="11430"/>
              <a:solidFill>
                <a:schemeClr val="bg1"/>
              </a:solidFill>
              <a:latin typeface="Arial" panose="020B0604020202020204" pitchFamily="34" charset="0"/>
              <a:cs typeface="Arial" panose="020B0604020202020204" pitchFamily="34" charset="0"/>
            </a:endParaRPr>
          </a:p>
        </p:txBody>
      </p:sp>
      <p:sp>
        <p:nvSpPr>
          <p:cNvPr id="7" name="Dikdörtgen 6"/>
          <p:cNvSpPr/>
          <p:nvPr/>
        </p:nvSpPr>
        <p:spPr>
          <a:xfrm>
            <a:off x="5292080" y="2492896"/>
            <a:ext cx="3635896" cy="1384995"/>
          </a:xfrm>
          <a:prstGeom prst="rect">
            <a:avLst/>
          </a:prstGeom>
        </p:spPr>
        <p:txBody>
          <a:bodyPr wrap="square">
            <a:spAutoFit/>
          </a:bodyPr>
          <a:lstStyle/>
          <a:p>
            <a:r>
              <a:rPr lang="en-US" b="0" u="none" dirty="0"/>
              <a:t>Turkish cover </a:t>
            </a:r>
            <a:r>
              <a:rPr lang="en-US" b="0" u="none" dirty="0" smtClean="0"/>
              <a:t>page</a:t>
            </a:r>
            <a:endParaRPr lang="tr-TR" b="0" u="none" dirty="0" smtClean="0"/>
          </a:p>
          <a:p>
            <a:r>
              <a:rPr lang="en-US" b="0" u="none" dirty="0" smtClean="0"/>
              <a:t> </a:t>
            </a:r>
            <a:r>
              <a:rPr lang="tr-TR" b="0" u="none" dirty="0" smtClean="0"/>
              <a:t>+</a:t>
            </a:r>
          </a:p>
          <a:p>
            <a:r>
              <a:rPr lang="en-US" b="0" u="none" dirty="0" smtClean="0"/>
              <a:t>original </a:t>
            </a:r>
            <a:r>
              <a:rPr lang="en-US" b="0" u="none" dirty="0"/>
              <a:t>text</a:t>
            </a:r>
            <a:endParaRPr lang="tr-TR" b="0" u="none" dirty="0"/>
          </a:p>
        </p:txBody>
      </p:sp>
    </p:spTree>
    <p:extLst>
      <p:ext uri="{BB962C8B-B14F-4D97-AF65-F5344CB8AC3E}">
        <p14:creationId xmlns:p14="http://schemas.microsoft.com/office/powerpoint/2010/main" val="1605243150"/>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Types</a:t>
            </a:r>
            <a:r>
              <a:rPr lang="tr-TR" dirty="0"/>
              <a:t> of </a:t>
            </a:r>
            <a:r>
              <a:rPr lang="tr-TR" dirty="0" err="1"/>
              <a:t>Turkish</a:t>
            </a:r>
            <a:r>
              <a:rPr lang="tr-TR" dirty="0"/>
              <a:t> </a:t>
            </a:r>
            <a:r>
              <a:rPr lang="tr-TR" dirty="0" err="1"/>
              <a:t>Standards</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17</a:t>
            </a:fld>
            <a:endParaRPr lang="tr-TR" altLang="tr-TR"/>
          </a:p>
        </p:txBody>
      </p:sp>
      <p:pic>
        <p:nvPicPr>
          <p:cNvPr id="6" name="Picture 2" descr="C:\Users\mustafayasar\Desktop\Adsız.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1412776"/>
            <a:ext cx="3143467" cy="4530725"/>
          </a:xfrm>
          <a:prstGeom prst="rect">
            <a:avLst/>
          </a:prstGeom>
          <a:noFill/>
          <a:extLst>
            <a:ext uri="{909E8E84-426E-40DD-AFC4-6F175D3DCCD1}">
              <a14:hiddenFill xmlns:a14="http://schemas.microsoft.com/office/drawing/2010/main">
                <a:solidFill>
                  <a:srgbClr val="FFFFFF"/>
                </a:solidFill>
              </a14:hiddenFill>
            </a:ext>
          </a:extLst>
        </p:spPr>
      </p:pic>
      <p:sp>
        <p:nvSpPr>
          <p:cNvPr id="7" name="Alt Başlık 2"/>
          <p:cNvSpPr txBox="1">
            <a:spLocks/>
          </p:cNvSpPr>
          <p:nvPr/>
        </p:nvSpPr>
        <p:spPr bwMode="auto">
          <a:xfrm>
            <a:off x="3419872" y="1412776"/>
            <a:ext cx="5724128" cy="4589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62500" lnSpcReduction="20000"/>
          </a:bodyPr>
          <a:lstStyle>
            <a:lvl1pPr marL="342900" indent="-342900" algn="l" rtl="0" eaLnBrk="0" fontAlgn="base" hangingPunct="0">
              <a:spcBef>
                <a:spcPct val="20000"/>
              </a:spcBef>
              <a:spcAft>
                <a:spcPct val="0"/>
              </a:spcAft>
              <a:buClr>
                <a:schemeClr val="bg2"/>
              </a:buClr>
              <a:buSzPct val="75000"/>
              <a:buFont typeface="Wingdings" pitchFamily="2" charset="2"/>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accent1"/>
              </a:buClr>
              <a:buSzPct val="65000"/>
              <a:buFont typeface="Wingdings" pitchFamily="2" charset="2"/>
              <a:buChar char="p"/>
              <a:defRPr sz="2000">
                <a:solidFill>
                  <a:schemeClr val="tx1"/>
                </a:solidFill>
                <a:latin typeface="+mn-lt"/>
              </a:defRPr>
            </a:lvl3pPr>
            <a:lvl4pPr marL="1600200" indent="-228600" algn="l" rtl="0" eaLnBrk="0" fontAlgn="base" hangingPunct="0">
              <a:spcBef>
                <a:spcPct val="20000"/>
              </a:spcBef>
              <a:spcAft>
                <a:spcPct val="0"/>
              </a:spcAft>
              <a:buClr>
                <a:schemeClr val="bg2"/>
              </a:buClr>
              <a:buFont typeface="Wingdings" pitchFamily="2" charset="2"/>
              <a:buChar char="§"/>
              <a:defRPr>
                <a:solidFill>
                  <a:schemeClr val="tx1"/>
                </a:solidFill>
                <a:latin typeface="+mn-lt"/>
              </a:defRPr>
            </a:lvl4pPr>
            <a:lvl5pPr marL="2057400" indent="-228600" algn="l" rtl="0" eaLnBrk="0" fontAlgn="base" hangingPunct="0">
              <a:spcBef>
                <a:spcPct val="20000"/>
              </a:spcBef>
              <a:spcAft>
                <a:spcPct val="0"/>
              </a:spcAft>
              <a:buClr>
                <a:schemeClr val="tx2"/>
              </a:buClr>
              <a:buSzPct val="80000"/>
              <a:buFont typeface="Wingdings" pitchFamily="2" charset="2"/>
              <a:buChar char="§"/>
              <a:defRPr>
                <a:solidFill>
                  <a:schemeClr val="tx1"/>
                </a:solidFill>
                <a:latin typeface="+mn-lt"/>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571500" indent="-571500">
              <a:buBlip>
                <a:blip r:embed="rId4"/>
              </a:buBlip>
            </a:pPr>
            <a:r>
              <a:rPr lang="en-US" sz="3600" u="none" kern="0" dirty="0" smtClean="0">
                <a:ln w="11430"/>
                <a:latin typeface="Arial" panose="020B0604020202020204" pitchFamily="34" charset="0"/>
                <a:cs typeface="Arial" panose="020B0604020202020204" pitchFamily="34" charset="0"/>
              </a:rPr>
              <a:t>Criteria</a:t>
            </a:r>
            <a:r>
              <a:rPr lang="tr-TR" sz="3600" u="none" kern="0" dirty="0" smtClean="0">
                <a:ln w="11430"/>
                <a:latin typeface="Arial" panose="020B0604020202020204" pitchFamily="34" charset="0"/>
                <a:cs typeface="Arial" panose="020B0604020202020204" pitchFamily="34" charset="0"/>
              </a:rPr>
              <a:t> (TSEK)</a:t>
            </a:r>
            <a:r>
              <a:rPr lang="en-US" sz="3600" b="0" u="none" kern="0" dirty="0" smtClean="0">
                <a:ln w="11430"/>
                <a:latin typeface="Arial" panose="020B0604020202020204" pitchFamily="34" charset="0"/>
                <a:cs typeface="Arial" panose="020B0604020202020204" pitchFamily="34" charset="0"/>
              </a:rPr>
              <a:t> </a:t>
            </a:r>
            <a:r>
              <a:rPr lang="en-US" sz="3600" b="0" u="none" kern="0" dirty="0">
                <a:ln w="11430"/>
                <a:latin typeface="Arial" panose="020B0604020202020204" pitchFamily="34" charset="0"/>
                <a:cs typeface="Arial" panose="020B0604020202020204" pitchFamily="34" charset="0"/>
              </a:rPr>
              <a:t>are documents </a:t>
            </a:r>
            <a:r>
              <a:rPr lang="tr-TR" sz="3600" b="0" u="none" kern="0" dirty="0" err="1" smtClean="0">
                <a:ln w="11430"/>
                <a:latin typeface="Arial" panose="020B0604020202020204" pitchFamily="34" charset="0"/>
                <a:cs typeface="Arial" panose="020B0604020202020204" pitchFamily="34" charset="0"/>
              </a:rPr>
              <a:t>having</a:t>
            </a:r>
            <a:r>
              <a:rPr lang="tr-TR" sz="3600" b="0" u="none" kern="0" dirty="0" smtClean="0">
                <a:ln w="11430"/>
                <a:latin typeface="Arial" panose="020B0604020202020204" pitchFamily="34" charset="0"/>
                <a:cs typeface="Arial" panose="020B0604020202020204" pitchFamily="34" charset="0"/>
              </a:rPr>
              <a:t> a</a:t>
            </a:r>
            <a:r>
              <a:rPr lang="en-US" sz="3600" b="0" u="none" kern="0" dirty="0" smtClean="0">
                <a:ln w="11430"/>
                <a:latin typeface="Arial" panose="020B0604020202020204" pitchFamily="34" charset="0"/>
                <a:cs typeface="Arial" panose="020B0604020202020204" pitchFamily="34" charset="0"/>
              </a:rPr>
              <a:t> pre-standard status</a:t>
            </a:r>
            <a:r>
              <a:rPr lang="tr-TR" sz="3600" b="0" u="none" kern="0" dirty="0" smtClean="0">
                <a:ln w="11430"/>
                <a:latin typeface="Arial" panose="020B0604020202020204" pitchFamily="34" charset="0"/>
                <a:cs typeface="Arial" panose="020B0604020202020204" pitchFamily="34" charset="0"/>
              </a:rPr>
              <a:t>.</a:t>
            </a:r>
          </a:p>
          <a:p>
            <a:pPr marL="571500" indent="-571500">
              <a:buBlip>
                <a:blip r:embed="rId4"/>
              </a:buBlip>
            </a:pPr>
            <a:endParaRPr lang="tr-TR" sz="1800" b="0" u="none" kern="0" dirty="0" smtClean="0">
              <a:ln w="11430"/>
              <a:latin typeface="Arial" panose="020B0604020202020204" pitchFamily="34" charset="0"/>
              <a:cs typeface="Arial" panose="020B0604020202020204" pitchFamily="34" charset="0"/>
            </a:endParaRPr>
          </a:p>
          <a:p>
            <a:pPr marL="571500" indent="-571500">
              <a:buBlip>
                <a:blip r:embed="rId4"/>
              </a:buBlip>
            </a:pPr>
            <a:r>
              <a:rPr lang="tr-TR" sz="3600" b="0" u="none" kern="0" dirty="0" err="1" smtClean="0">
                <a:ln w="11430"/>
                <a:latin typeface="Arial" panose="020B0604020202020204" pitchFamily="34" charset="0"/>
                <a:cs typeface="Arial" panose="020B0604020202020204" pitchFamily="34" charset="0"/>
              </a:rPr>
              <a:t>Criteria</a:t>
            </a:r>
            <a:r>
              <a:rPr lang="tr-TR" sz="3600" b="0" u="none" kern="0" dirty="0" smtClean="0">
                <a:ln w="11430"/>
                <a:latin typeface="Arial" panose="020B0604020202020204" pitchFamily="34" charset="0"/>
                <a:cs typeface="Arial" panose="020B0604020202020204" pitchFamily="34" charset="0"/>
              </a:rPr>
              <a:t> </a:t>
            </a:r>
            <a:r>
              <a:rPr lang="tr-TR" sz="3600" b="0" u="none" kern="0" dirty="0" err="1" smtClean="0">
                <a:ln w="11430"/>
                <a:latin typeface="Arial" panose="020B0604020202020204" pitchFamily="34" charset="0"/>
                <a:cs typeface="Arial" panose="020B0604020202020204" pitchFamily="34" charset="0"/>
              </a:rPr>
              <a:t>documents</a:t>
            </a:r>
            <a:r>
              <a:rPr lang="tr-TR" sz="3600" b="0" u="none" kern="0" dirty="0" smtClean="0">
                <a:ln w="11430"/>
                <a:latin typeface="Arial" panose="020B0604020202020204" pitchFamily="34" charset="0"/>
                <a:cs typeface="Arial" panose="020B0604020202020204" pitchFamily="34" charset="0"/>
              </a:rPr>
              <a:t> </a:t>
            </a:r>
            <a:r>
              <a:rPr lang="tr-TR" sz="3600" b="0" u="none" kern="0" dirty="0" err="1" smtClean="0">
                <a:ln w="11430"/>
                <a:latin typeface="Arial" panose="020B0604020202020204" pitchFamily="34" charset="0"/>
                <a:cs typeface="Arial" panose="020B0604020202020204" pitchFamily="34" charset="0"/>
              </a:rPr>
              <a:t>are</a:t>
            </a:r>
            <a:r>
              <a:rPr lang="tr-TR" sz="3600" b="0" u="none" kern="0" dirty="0" smtClean="0">
                <a:ln w="11430"/>
                <a:latin typeface="Arial" panose="020B0604020202020204" pitchFamily="34" charset="0"/>
                <a:cs typeface="Arial" panose="020B0604020202020204" pitchFamily="34" charset="0"/>
              </a:rPr>
              <a:t> </a:t>
            </a:r>
            <a:r>
              <a:rPr lang="en-US" sz="3600" b="0" u="none" kern="0" dirty="0">
                <a:ln w="11430"/>
                <a:latin typeface="Arial" panose="020B0604020202020204" pitchFamily="34" charset="0"/>
                <a:cs typeface="Arial" panose="020B0604020202020204" pitchFamily="34" charset="0"/>
              </a:rPr>
              <a:t>prepared in order to </a:t>
            </a:r>
            <a:r>
              <a:rPr lang="en-US" sz="3600" u="none" kern="0" dirty="0">
                <a:ln w="11430"/>
                <a:latin typeface="Arial" panose="020B0604020202020204" pitchFamily="34" charset="0"/>
                <a:cs typeface="Arial" panose="020B0604020202020204" pitchFamily="34" charset="0"/>
              </a:rPr>
              <a:t>respond quickly </a:t>
            </a:r>
            <a:r>
              <a:rPr lang="en-US" sz="3600" b="0" u="none" kern="0" dirty="0">
                <a:ln w="11430"/>
                <a:latin typeface="Arial" panose="020B0604020202020204" pitchFamily="34" charset="0"/>
                <a:cs typeface="Arial" panose="020B0604020202020204" pitchFamily="34" charset="0"/>
              </a:rPr>
              <a:t>to manufacturer </a:t>
            </a:r>
            <a:r>
              <a:rPr lang="en-US" sz="3600" b="0" u="none" kern="0" dirty="0" smtClean="0">
                <a:ln w="11430"/>
                <a:latin typeface="Arial" panose="020B0604020202020204" pitchFamily="34" charset="0"/>
                <a:cs typeface="Arial" panose="020B0604020202020204" pitchFamily="34" charset="0"/>
              </a:rPr>
              <a:t>and</a:t>
            </a:r>
            <a:r>
              <a:rPr lang="tr-TR" sz="3600" b="0" u="none" kern="0" dirty="0" smtClean="0">
                <a:ln w="11430"/>
                <a:latin typeface="Arial" panose="020B0604020202020204" pitchFamily="34" charset="0"/>
                <a:cs typeface="Arial" panose="020B0604020202020204" pitchFamily="34" charset="0"/>
              </a:rPr>
              <a:t>/</a:t>
            </a:r>
            <a:r>
              <a:rPr lang="en-US" sz="3600" b="0" u="none" kern="0" dirty="0" smtClean="0">
                <a:ln w="11430"/>
                <a:latin typeface="Arial" panose="020B0604020202020204" pitchFamily="34" charset="0"/>
                <a:cs typeface="Arial" panose="020B0604020202020204" pitchFamily="34" charset="0"/>
              </a:rPr>
              <a:t>or </a:t>
            </a:r>
            <a:r>
              <a:rPr lang="en-US" sz="3600" b="0" u="none" kern="0" dirty="0">
                <a:ln w="11430"/>
                <a:latin typeface="Arial" panose="020B0604020202020204" pitchFamily="34" charset="0"/>
                <a:cs typeface="Arial" panose="020B0604020202020204" pitchFamily="34" charset="0"/>
              </a:rPr>
              <a:t>consumer </a:t>
            </a:r>
            <a:r>
              <a:rPr lang="en-US" sz="3600" b="0" u="none" kern="0" dirty="0" smtClean="0">
                <a:ln w="11430"/>
                <a:latin typeface="Arial" panose="020B0604020202020204" pitchFamily="34" charset="0"/>
                <a:cs typeface="Arial" panose="020B0604020202020204" pitchFamily="34" charset="0"/>
              </a:rPr>
              <a:t>needs</a:t>
            </a:r>
            <a:r>
              <a:rPr lang="tr-TR" sz="3600" b="0" u="none" kern="0" dirty="0" smtClean="0">
                <a:ln w="11430"/>
                <a:latin typeface="Arial" panose="020B0604020202020204" pitchFamily="34" charset="0"/>
                <a:cs typeface="Arial" panose="020B0604020202020204" pitchFamily="34" charset="0"/>
              </a:rPr>
              <a:t> in</a:t>
            </a:r>
            <a:r>
              <a:rPr lang="en-US" sz="3600" b="0" u="none" kern="0" dirty="0" smtClean="0">
                <a:ln w="11430"/>
                <a:latin typeface="Arial" panose="020B0604020202020204" pitchFamily="34" charset="0"/>
                <a:cs typeface="Arial" panose="020B0604020202020204" pitchFamily="34" charset="0"/>
              </a:rPr>
              <a:t> </a:t>
            </a:r>
            <a:r>
              <a:rPr lang="en-US" sz="3600" b="0" u="none" kern="0" dirty="0">
                <a:ln w="11430"/>
                <a:latin typeface="Arial" panose="020B0604020202020204" pitchFamily="34" charset="0"/>
                <a:cs typeface="Arial" panose="020B0604020202020204" pitchFamily="34" charset="0"/>
              </a:rPr>
              <a:t>line with technological </a:t>
            </a:r>
            <a:r>
              <a:rPr lang="en-US" sz="3600" b="0" u="none" kern="0" dirty="0" smtClean="0">
                <a:ln w="11430"/>
                <a:latin typeface="Arial" panose="020B0604020202020204" pitchFamily="34" charset="0"/>
                <a:cs typeface="Arial" panose="020B0604020202020204" pitchFamily="34" charset="0"/>
              </a:rPr>
              <a:t>developments</a:t>
            </a:r>
            <a:r>
              <a:rPr lang="tr-TR" sz="3600" b="0" u="none" kern="0" dirty="0" smtClean="0">
                <a:ln w="11430"/>
                <a:latin typeface="Arial" panose="020B0604020202020204" pitchFamily="34" charset="0"/>
                <a:cs typeface="Arial" panose="020B0604020202020204" pitchFamily="34" charset="0"/>
              </a:rPr>
              <a:t> and</a:t>
            </a:r>
            <a:r>
              <a:rPr lang="en-US" sz="3600" b="0" u="none" kern="0" dirty="0" smtClean="0">
                <a:ln w="11430"/>
                <a:latin typeface="Arial" panose="020B0604020202020204" pitchFamily="34" charset="0"/>
                <a:cs typeface="Arial" panose="020B0604020202020204" pitchFamily="34" charset="0"/>
              </a:rPr>
              <a:t> market needs</a:t>
            </a:r>
            <a:r>
              <a:rPr lang="tr-TR" sz="3600" b="0" u="none" kern="0" dirty="0" smtClean="0">
                <a:ln w="11430"/>
                <a:latin typeface="Arial" panose="020B0604020202020204" pitchFamily="34" charset="0"/>
                <a:cs typeface="Arial" panose="020B0604020202020204" pitchFamily="34" charset="0"/>
              </a:rPr>
              <a:t>.</a:t>
            </a:r>
          </a:p>
          <a:p>
            <a:pPr marL="0" indent="0">
              <a:buNone/>
            </a:pPr>
            <a:endParaRPr lang="tr-TR" sz="1800" b="0" u="none" kern="0" dirty="0" smtClean="0">
              <a:ln w="11430"/>
              <a:latin typeface="Arial" panose="020B0604020202020204" pitchFamily="34" charset="0"/>
              <a:cs typeface="Arial" panose="020B0604020202020204" pitchFamily="34" charset="0"/>
            </a:endParaRPr>
          </a:p>
          <a:p>
            <a:pPr marL="571500" indent="-571500">
              <a:buBlip>
                <a:blip r:embed="rId4"/>
              </a:buBlip>
            </a:pPr>
            <a:r>
              <a:rPr lang="tr-TR" sz="3600" b="0" u="none" kern="0" dirty="0" err="1" smtClean="0">
                <a:ln w="11430"/>
                <a:latin typeface="Arial" panose="020B0604020202020204" pitchFamily="34" charset="0"/>
                <a:cs typeface="Arial" panose="020B0604020202020204" pitchFamily="34" charset="0"/>
              </a:rPr>
              <a:t>Criteria</a:t>
            </a:r>
            <a:r>
              <a:rPr lang="tr-TR" sz="3600" b="0" u="none" kern="0" dirty="0" smtClean="0">
                <a:ln w="11430"/>
                <a:latin typeface="Arial" panose="020B0604020202020204" pitchFamily="34" charset="0"/>
                <a:cs typeface="Arial" panose="020B0604020202020204" pitchFamily="34" charset="0"/>
              </a:rPr>
              <a:t> </a:t>
            </a:r>
            <a:r>
              <a:rPr lang="tr-TR" sz="3600" b="0" u="none" kern="0" dirty="0" err="1">
                <a:ln w="11430"/>
                <a:latin typeface="Arial" panose="020B0604020202020204" pitchFamily="34" charset="0"/>
                <a:cs typeface="Arial" panose="020B0604020202020204" pitchFamily="34" charset="0"/>
              </a:rPr>
              <a:t>documents</a:t>
            </a:r>
            <a:r>
              <a:rPr lang="tr-TR" sz="3600" b="0" u="none" kern="0" dirty="0">
                <a:ln w="11430"/>
                <a:latin typeface="Arial" panose="020B0604020202020204" pitchFamily="34" charset="0"/>
                <a:cs typeface="Arial" panose="020B0604020202020204" pitchFamily="34" charset="0"/>
              </a:rPr>
              <a:t> </a:t>
            </a:r>
            <a:r>
              <a:rPr lang="tr-TR" sz="3600" b="0" u="none" kern="0" dirty="0" err="1">
                <a:ln w="11430"/>
                <a:latin typeface="Arial" panose="020B0604020202020204" pitchFamily="34" charset="0"/>
                <a:cs typeface="Arial" panose="020B0604020202020204" pitchFamily="34" charset="0"/>
              </a:rPr>
              <a:t>are</a:t>
            </a:r>
            <a:r>
              <a:rPr lang="tr-TR" sz="3600" b="0" u="none" kern="0" dirty="0">
                <a:ln w="11430"/>
                <a:latin typeface="Arial" panose="020B0604020202020204" pitchFamily="34" charset="0"/>
                <a:cs typeface="Arial" panose="020B0604020202020204" pitchFamily="34" charset="0"/>
              </a:rPr>
              <a:t> </a:t>
            </a:r>
            <a:r>
              <a:rPr lang="en-US" sz="3600" b="0" u="none" kern="0" dirty="0" smtClean="0">
                <a:ln w="11430"/>
                <a:latin typeface="Arial" panose="020B0604020202020204" pitchFamily="34" charset="0"/>
                <a:cs typeface="Arial" panose="020B0604020202020204" pitchFamily="34" charset="0"/>
              </a:rPr>
              <a:t>prepared</a:t>
            </a:r>
            <a:r>
              <a:rPr lang="tr-TR" sz="3600" b="0" u="none" kern="0" dirty="0" smtClean="0">
                <a:ln w="11430"/>
                <a:latin typeface="Arial" panose="020B0604020202020204" pitchFamily="34" charset="0"/>
                <a:cs typeface="Arial" panose="020B0604020202020204" pitchFamily="34" charset="0"/>
              </a:rPr>
              <a:t> in a </a:t>
            </a:r>
            <a:r>
              <a:rPr lang="tr-TR" sz="3600" b="0" u="none" kern="0" dirty="0" err="1" smtClean="0">
                <a:ln w="11430"/>
                <a:latin typeface="Arial" panose="020B0604020202020204" pitchFamily="34" charset="0"/>
                <a:cs typeface="Arial" panose="020B0604020202020204" pitchFamily="34" charset="0"/>
              </a:rPr>
              <a:t>short</a:t>
            </a:r>
            <a:r>
              <a:rPr lang="tr-TR" sz="3600" b="0" u="none" kern="0" dirty="0" smtClean="0">
                <a:ln w="11430"/>
                <a:latin typeface="Arial" panose="020B0604020202020204" pitchFamily="34" charset="0"/>
                <a:cs typeface="Arial" panose="020B0604020202020204" pitchFamily="34" charset="0"/>
              </a:rPr>
              <a:t> time. </a:t>
            </a:r>
          </a:p>
          <a:p>
            <a:pPr marL="571500" indent="-571500">
              <a:buBlip>
                <a:blip r:embed="rId4"/>
              </a:buBlip>
            </a:pPr>
            <a:endParaRPr lang="tr-TR" sz="1800" b="0" u="none" kern="0" dirty="0" smtClean="0">
              <a:ln w="11430"/>
              <a:latin typeface="Arial" panose="020B0604020202020204" pitchFamily="34" charset="0"/>
              <a:cs typeface="Arial" panose="020B0604020202020204" pitchFamily="34" charset="0"/>
            </a:endParaRPr>
          </a:p>
          <a:p>
            <a:pPr marL="571500" indent="-571500">
              <a:buBlip>
                <a:blip r:embed="rId4"/>
              </a:buBlip>
            </a:pPr>
            <a:r>
              <a:rPr lang="tr-TR" sz="3600" b="0" u="none" kern="0" dirty="0" err="1" smtClean="0">
                <a:ln w="11430"/>
                <a:latin typeface="Arial" panose="020B0604020202020204" pitchFamily="34" charset="0"/>
                <a:cs typeface="Arial" panose="020B0604020202020204" pitchFamily="34" charset="0"/>
              </a:rPr>
              <a:t>After</a:t>
            </a:r>
            <a:r>
              <a:rPr lang="tr-TR" sz="3600" b="0" u="none" kern="0" dirty="0" smtClean="0">
                <a:ln w="11430"/>
                <a:latin typeface="Arial" panose="020B0604020202020204" pitchFamily="34" charset="0"/>
                <a:cs typeface="Arial" panose="020B0604020202020204" pitchFamily="34" charset="0"/>
              </a:rPr>
              <a:t> a </a:t>
            </a:r>
            <a:r>
              <a:rPr lang="tr-TR" sz="3600" b="0" u="none" kern="0" dirty="0" err="1">
                <a:ln w="11430"/>
                <a:latin typeface="Arial" panose="020B0604020202020204" pitchFamily="34" charset="0"/>
                <a:cs typeface="Arial" panose="020B0604020202020204" pitchFamily="34" charset="0"/>
              </a:rPr>
              <a:t>period</a:t>
            </a:r>
            <a:r>
              <a:rPr lang="tr-TR" sz="3600" b="0" u="none" kern="0" dirty="0">
                <a:ln w="11430"/>
                <a:latin typeface="Arial" panose="020B0604020202020204" pitchFamily="34" charset="0"/>
                <a:cs typeface="Arial" panose="020B0604020202020204" pitchFamily="34" charset="0"/>
              </a:rPr>
              <a:t> of </a:t>
            </a:r>
            <a:r>
              <a:rPr lang="tr-TR" sz="3600" b="0" u="none" kern="0" dirty="0" smtClean="0">
                <a:ln w="11430"/>
                <a:latin typeface="Arial" panose="020B0604020202020204" pitchFamily="34" charset="0"/>
                <a:cs typeface="Arial" panose="020B0604020202020204" pitchFamily="34" charset="0"/>
              </a:rPr>
              <a:t>time </a:t>
            </a:r>
            <a:r>
              <a:rPr lang="tr-TR" sz="3600" b="0" u="none" kern="0" dirty="0" err="1" smtClean="0">
                <a:ln w="11430"/>
                <a:latin typeface="Arial" panose="020B0604020202020204" pitchFamily="34" charset="0"/>
                <a:cs typeface="Arial" panose="020B0604020202020204" pitchFamily="34" charset="0"/>
              </a:rPr>
              <a:t>for</a:t>
            </a:r>
            <a:r>
              <a:rPr lang="tr-TR" sz="3600" b="0" u="none" kern="0" dirty="0" smtClean="0">
                <a:ln w="11430"/>
                <a:latin typeface="Arial" panose="020B0604020202020204" pitchFamily="34" charset="0"/>
                <a:cs typeface="Arial" panose="020B0604020202020204" pitchFamily="34" charset="0"/>
              </a:rPr>
              <a:t> </a:t>
            </a:r>
            <a:r>
              <a:rPr lang="tr-TR" sz="3600" b="0" u="none" kern="0" dirty="0" err="1" smtClean="0">
                <a:ln w="11430"/>
                <a:latin typeface="Arial" panose="020B0604020202020204" pitchFamily="34" charset="0"/>
                <a:cs typeface="Arial" panose="020B0604020202020204" pitchFamily="34" charset="0"/>
              </a:rPr>
              <a:t>use</a:t>
            </a:r>
            <a:r>
              <a:rPr lang="tr-TR" sz="3600" b="0" u="none" kern="0" dirty="0" smtClean="0">
                <a:ln w="11430"/>
                <a:latin typeface="Arial" panose="020B0604020202020204" pitchFamily="34" charset="0"/>
                <a:cs typeface="Arial" panose="020B0604020202020204" pitchFamily="34" charset="0"/>
              </a:rPr>
              <a:t> and </a:t>
            </a:r>
            <a:r>
              <a:rPr lang="en-US" sz="3600" b="0" u="none" kern="0" dirty="0">
                <a:ln w="11430"/>
                <a:latin typeface="Arial" panose="020B0604020202020204" pitchFamily="34" charset="0"/>
                <a:cs typeface="Arial" panose="020B0604020202020204" pitchFamily="34" charset="0"/>
              </a:rPr>
              <a:t>a certain maturity </a:t>
            </a:r>
            <a:r>
              <a:rPr lang="en-US" sz="3600" b="0" u="none" kern="0" dirty="0" smtClean="0">
                <a:ln w="11430"/>
                <a:latin typeface="Arial" panose="020B0604020202020204" pitchFamily="34" charset="0"/>
                <a:cs typeface="Arial" panose="020B0604020202020204" pitchFamily="34" charset="0"/>
              </a:rPr>
              <a:t>level</a:t>
            </a:r>
            <a:r>
              <a:rPr lang="tr-TR" sz="3600" b="0" u="none" kern="0" dirty="0" smtClean="0">
                <a:ln w="11430"/>
                <a:latin typeface="Arial" panose="020B0604020202020204" pitchFamily="34" charset="0"/>
                <a:cs typeface="Arial" panose="020B0604020202020204" pitchFamily="34" charset="0"/>
              </a:rPr>
              <a:t>, </a:t>
            </a:r>
            <a:r>
              <a:rPr lang="tr-TR" sz="3600" b="0" u="none" kern="0" dirty="0" err="1" smtClean="0">
                <a:ln w="11430"/>
                <a:latin typeface="Arial" panose="020B0604020202020204" pitchFamily="34" charset="0"/>
                <a:cs typeface="Arial" panose="020B0604020202020204" pitchFamily="34" charset="0"/>
              </a:rPr>
              <a:t>published</a:t>
            </a:r>
            <a:r>
              <a:rPr lang="tr-TR" sz="3600" b="0" u="none" kern="0" dirty="0" smtClean="0">
                <a:ln w="11430"/>
                <a:latin typeface="Arial" panose="020B0604020202020204" pitchFamily="34" charset="0"/>
                <a:cs typeface="Arial" panose="020B0604020202020204" pitchFamily="34" charset="0"/>
              </a:rPr>
              <a:t> </a:t>
            </a:r>
            <a:r>
              <a:rPr lang="tr-TR" sz="3600" b="0" u="none" kern="0" dirty="0" err="1" smtClean="0">
                <a:ln w="11430"/>
                <a:latin typeface="Arial" panose="020B0604020202020204" pitchFamily="34" charset="0"/>
                <a:cs typeface="Arial" panose="020B0604020202020204" pitchFamily="34" charset="0"/>
              </a:rPr>
              <a:t>criteria</a:t>
            </a:r>
            <a:r>
              <a:rPr lang="tr-TR" sz="3600" b="0" u="none" kern="0" dirty="0" smtClean="0">
                <a:ln w="11430"/>
                <a:latin typeface="Arial" panose="020B0604020202020204" pitchFamily="34" charset="0"/>
                <a:cs typeface="Arial" panose="020B0604020202020204" pitchFamily="34" charset="0"/>
              </a:rPr>
              <a:t> </a:t>
            </a:r>
            <a:r>
              <a:rPr lang="tr-TR" sz="3600" b="0" u="none" kern="0" dirty="0" err="1" smtClean="0">
                <a:ln w="11430"/>
                <a:latin typeface="Arial" panose="020B0604020202020204" pitchFamily="34" charset="0"/>
                <a:cs typeface="Arial" panose="020B0604020202020204" pitchFamily="34" charset="0"/>
              </a:rPr>
              <a:t>are</a:t>
            </a:r>
            <a:r>
              <a:rPr lang="tr-TR" sz="3600" b="0" u="none" kern="0" dirty="0" smtClean="0">
                <a:ln w="11430"/>
                <a:latin typeface="Arial" panose="020B0604020202020204" pitchFamily="34" charset="0"/>
                <a:cs typeface="Arial" panose="020B0604020202020204" pitchFamily="34" charset="0"/>
              </a:rPr>
              <a:t> </a:t>
            </a:r>
            <a:r>
              <a:rPr lang="tr-TR" sz="3600" b="0" u="none" kern="0" dirty="0" err="1" smtClean="0">
                <a:ln w="11430"/>
                <a:latin typeface="Arial" panose="020B0604020202020204" pitchFamily="34" charset="0"/>
                <a:cs typeface="Arial" panose="020B0604020202020204" pitchFamily="34" charset="0"/>
              </a:rPr>
              <a:t>evaluated</a:t>
            </a:r>
            <a:r>
              <a:rPr lang="tr-TR" sz="3600" b="0" u="none" kern="0" dirty="0" smtClean="0">
                <a:ln w="11430"/>
                <a:latin typeface="Arial" panose="020B0604020202020204" pitchFamily="34" charset="0"/>
                <a:cs typeface="Arial" panose="020B0604020202020204" pitchFamily="34" charset="0"/>
              </a:rPr>
              <a:t> </a:t>
            </a:r>
            <a:r>
              <a:rPr lang="tr-TR" sz="3600" b="0" u="none" kern="0" dirty="0" err="1" smtClean="0">
                <a:ln w="11430"/>
                <a:latin typeface="Arial" panose="020B0604020202020204" pitchFamily="34" charset="0"/>
                <a:cs typeface="Arial" panose="020B0604020202020204" pitchFamily="34" charset="0"/>
              </a:rPr>
              <a:t>to</a:t>
            </a:r>
            <a:r>
              <a:rPr lang="tr-TR" sz="3600" b="0" u="none" kern="0" dirty="0" smtClean="0">
                <a:ln w="11430"/>
                <a:latin typeface="Arial" panose="020B0604020202020204" pitchFamily="34" charset="0"/>
                <a:cs typeface="Arial" panose="020B0604020202020204" pitchFamily="34" charset="0"/>
              </a:rPr>
              <a:t> be a </a:t>
            </a:r>
            <a:r>
              <a:rPr lang="tr-TR" sz="3600" u="none" kern="0" dirty="0" err="1" smtClean="0">
                <a:ln w="11430"/>
                <a:latin typeface="Arial" panose="020B0604020202020204" pitchFamily="34" charset="0"/>
                <a:cs typeface="Arial" panose="020B0604020202020204" pitchFamily="34" charset="0"/>
              </a:rPr>
              <a:t>standard</a:t>
            </a:r>
            <a:r>
              <a:rPr lang="tr-TR" sz="3600" b="0" u="none" kern="0" dirty="0">
                <a:ln w="11430"/>
                <a:latin typeface="Arial" panose="020B0604020202020204" pitchFamily="34" charset="0"/>
                <a:cs typeface="Arial" panose="020B0604020202020204" pitchFamily="34" charset="0"/>
              </a:rPr>
              <a:t>.</a:t>
            </a:r>
            <a:endParaRPr lang="tr-TR" sz="3600" b="0" u="none" kern="0" dirty="0" smtClean="0">
              <a:ln w="1143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4865222"/>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Dikdörtgen"/>
          <p:cNvSpPr>
            <a:spLocks noChangeArrowheads="1"/>
          </p:cNvSpPr>
          <p:nvPr/>
        </p:nvSpPr>
        <p:spPr bwMode="auto">
          <a:xfrm>
            <a:off x="1403350" y="522288"/>
            <a:ext cx="56435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3600" b="0" u="none">
                <a:solidFill>
                  <a:schemeClr val="bg1"/>
                </a:solidFill>
              </a:rPr>
              <a:t>Standards in Figures</a:t>
            </a:r>
          </a:p>
        </p:txBody>
      </p:sp>
      <p:graphicFrame>
        <p:nvGraphicFramePr>
          <p:cNvPr id="3" name="Tablo 2"/>
          <p:cNvGraphicFramePr>
            <a:graphicFrameLocks noGrp="1"/>
          </p:cNvGraphicFramePr>
          <p:nvPr/>
        </p:nvGraphicFramePr>
        <p:xfrm>
          <a:off x="539750" y="1989138"/>
          <a:ext cx="7632700" cy="3316288"/>
        </p:xfrm>
        <a:graphic>
          <a:graphicData uri="http://schemas.openxmlformats.org/drawingml/2006/table">
            <a:tbl>
              <a:tblPr firstRow="1" firstCol="1" bandRow="1"/>
              <a:tblGrid>
                <a:gridCol w="6209421"/>
                <a:gridCol w="1423279"/>
              </a:tblGrid>
              <a:tr h="539822">
                <a:tc>
                  <a:txBody>
                    <a:bodyPr/>
                    <a:lstStyle/>
                    <a:p>
                      <a:pPr algn="l">
                        <a:lnSpc>
                          <a:spcPct val="107000"/>
                        </a:lnSpc>
                        <a:spcBef>
                          <a:spcPts val="600"/>
                        </a:spcBef>
                        <a:spcAft>
                          <a:spcPts val="800"/>
                        </a:spcAft>
                      </a:pPr>
                      <a:r>
                        <a:rPr lang="en-US" sz="2000" dirty="0">
                          <a:effectLst/>
                          <a:latin typeface="Arial"/>
                          <a:ea typeface="Calibri"/>
                          <a:cs typeface="Times New Roman"/>
                        </a:rPr>
                        <a:t>Valid Turkish Standards</a:t>
                      </a:r>
                      <a:endParaRPr lang="tr-TR" sz="2000" dirty="0">
                        <a:effectLst/>
                        <a:latin typeface="Arial"/>
                        <a:ea typeface="Times New Roman"/>
                        <a:cs typeface="Times New Roman"/>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5000"/>
                        </a:lnSpc>
                        <a:spcBef>
                          <a:spcPts val="600"/>
                        </a:spcBef>
                        <a:spcAft>
                          <a:spcPts val="800"/>
                        </a:spcAft>
                      </a:pPr>
                      <a:r>
                        <a:rPr lang="en-US" sz="2000" b="1" kern="1200" dirty="0" smtClean="0">
                          <a:solidFill>
                            <a:srgbClr val="595959"/>
                          </a:solidFill>
                          <a:effectLst/>
                          <a:latin typeface="+mn-lt"/>
                          <a:ea typeface="Calibri"/>
                          <a:cs typeface="Times New Roman"/>
                        </a:rPr>
                        <a:t>36.003</a:t>
                      </a:r>
                      <a:endParaRPr lang="tr-TR" sz="2000" dirty="0">
                        <a:effectLst/>
                        <a:latin typeface="+mn-lt"/>
                        <a:ea typeface="Calibri"/>
                        <a:cs typeface="Times New Roman"/>
                      </a:endParaRPr>
                    </a:p>
                  </a:txBody>
                  <a:tcPr marL="68580" marR="68580" marT="952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9822">
                <a:tc>
                  <a:txBody>
                    <a:bodyPr/>
                    <a:lstStyle/>
                    <a:p>
                      <a:pPr marL="0" marR="0" indent="0" algn="l" defTabSz="914400" rtl="0" eaLnBrk="1" fontAlgn="auto" latinLnBrk="0" hangingPunct="1">
                        <a:lnSpc>
                          <a:spcPct val="107000"/>
                        </a:lnSpc>
                        <a:spcBef>
                          <a:spcPts val="600"/>
                        </a:spcBef>
                        <a:spcAft>
                          <a:spcPts val="800"/>
                        </a:spcAft>
                        <a:buClrTx/>
                        <a:buSzTx/>
                        <a:buFontTx/>
                        <a:buNone/>
                        <a:tabLst/>
                        <a:defRPr/>
                      </a:pPr>
                      <a:r>
                        <a:rPr lang="tr-TR" sz="2000" dirty="0" err="1" smtClean="0">
                          <a:effectLst/>
                          <a:latin typeface="+mn-lt"/>
                          <a:ea typeface="Calibri"/>
                          <a:cs typeface="Times New Roman"/>
                        </a:rPr>
                        <a:t>Purely</a:t>
                      </a:r>
                      <a:r>
                        <a:rPr lang="tr-TR" sz="2000" dirty="0" smtClean="0">
                          <a:effectLst/>
                          <a:latin typeface="+mn-lt"/>
                          <a:ea typeface="Calibri"/>
                          <a:cs typeface="Times New Roman"/>
                        </a:rPr>
                        <a:t> </a:t>
                      </a:r>
                      <a:r>
                        <a:rPr lang="tr-TR" sz="2000" dirty="0" err="1" smtClean="0">
                          <a:effectLst/>
                          <a:latin typeface="+mn-lt"/>
                          <a:ea typeface="Calibri"/>
                          <a:cs typeface="Times New Roman"/>
                        </a:rPr>
                        <a:t>National</a:t>
                      </a:r>
                      <a:r>
                        <a:rPr lang="tr-TR" sz="2000" dirty="0" smtClean="0">
                          <a:effectLst/>
                          <a:latin typeface="+mn-lt"/>
                          <a:ea typeface="Calibri"/>
                          <a:cs typeface="Times New Roman"/>
                        </a:rPr>
                        <a:t> </a:t>
                      </a:r>
                      <a:r>
                        <a:rPr lang="en-US" sz="2000" dirty="0" smtClean="0">
                          <a:effectLst/>
                          <a:latin typeface="+mn-lt"/>
                          <a:ea typeface="Calibri"/>
                          <a:cs typeface="Times New Roman"/>
                        </a:rPr>
                        <a:t>Standards</a:t>
                      </a:r>
                      <a:endParaRPr lang="tr-TR" sz="2000" dirty="0">
                        <a:effectLst/>
                        <a:latin typeface="Arial"/>
                        <a:ea typeface="Times New Roman"/>
                        <a:cs typeface="Times New Roman"/>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r" defTabSz="914400" rtl="0" eaLnBrk="1" fontAlgn="auto" latinLnBrk="0" hangingPunct="1">
                        <a:lnSpc>
                          <a:spcPct val="105000"/>
                        </a:lnSpc>
                        <a:spcBef>
                          <a:spcPts val="600"/>
                        </a:spcBef>
                        <a:spcAft>
                          <a:spcPts val="800"/>
                        </a:spcAft>
                        <a:buClrTx/>
                        <a:buSzTx/>
                        <a:buFontTx/>
                        <a:buNone/>
                        <a:tabLst/>
                        <a:defRPr/>
                      </a:pPr>
                      <a:r>
                        <a:rPr lang="en-US" sz="2000" dirty="0" smtClean="0">
                          <a:solidFill>
                            <a:schemeClr val="tx1"/>
                          </a:solidFill>
                          <a:effectLst/>
                          <a:latin typeface="+mn-lt"/>
                          <a:ea typeface="Calibri"/>
                        </a:rPr>
                        <a:t>8</a:t>
                      </a:r>
                      <a:r>
                        <a:rPr lang="tr-TR" sz="2000" dirty="0" smtClean="0">
                          <a:solidFill>
                            <a:schemeClr val="tx1"/>
                          </a:solidFill>
                          <a:effectLst/>
                          <a:latin typeface="+mn-lt"/>
                          <a:ea typeface="Calibri"/>
                        </a:rPr>
                        <a:t>.</a:t>
                      </a:r>
                      <a:r>
                        <a:rPr lang="en-US" sz="2000" dirty="0" smtClean="0">
                          <a:solidFill>
                            <a:schemeClr val="tx1"/>
                          </a:solidFill>
                          <a:effectLst/>
                          <a:latin typeface="+mn-lt"/>
                          <a:ea typeface="Calibri"/>
                        </a:rPr>
                        <a:t>163</a:t>
                      </a:r>
                      <a:endParaRPr lang="en-US" sz="2000" dirty="0" smtClean="0">
                        <a:solidFill>
                          <a:srgbClr val="000000"/>
                        </a:solidFill>
                        <a:effectLst/>
                        <a:latin typeface="+mn-lt"/>
                        <a:ea typeface="Calibri"/>
                      </a:endParaRPr>
                    </a:p>
                  </a:txBody>
                  <a:tcPr marL="68580" marR="68580" marT="952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3545">
                <a:tc>
                  <a:txBody>
                    <a:bodyPr/>
                    <a:lstStyle/>
                    <a:p>
                      <a:pPr marL="0" marR="0" indent="0" algn="l" defTabSz="914400" rtl="0" eaLnBrk="1" fontAlgn="auto" latinLnBrk="0" hangingPunct="1">
                        <a:lnSpc>
                          <a:spcPct val="107000"/>
                        </a:lnSpc>
                        <a:spcBef>
                          <a:spcPts val="600"/>
                        </a:spcBef>
                        <a:spcAft>
                          <a:spcPts val="800"/>
                        </a:spcAft>
                        <a:buClrTx/>
                        <a:buSzTx/>
                        <a:buFontTx/>
                        <a:buNone/>
                        <a:tabLst/>
                        <a:defRPr/>
                      </a:pPr>
                      <a:r>
                        <a:rPr lang="en-US" sz="2000" dirty="0" smtClean="0">
                          <a:effectLst/>
                          <a:latin typeface="+mn-lt"/>
                          <a:ea typeface="Calibri"/>
                          <a:cs typeface="Times New Roman"/>
                        </a:rPr>
                        <a:t>ISO</a:t>
                      </a:r>
                      <a:r>
                        <a:rPr lang="tr-TR" sz="2000" dirty="0" smtClean="0">
                          <a:effectLst/>
                          <a:latin typeface="+mn-lt"/>
                          <a:ea typeface="Calibri"/>
                          <a:cs typeface="Times New Roman"/>
                        </a:rPr>
                        <a:t>/IEC</a:t>
                      </a:r>
                      <a:r>
                        <a:rPr lang="en-US" sz="2000" dirty="0" smtClean="0">
                          <a:effectLst/>
                          <a:latin typeface="+mn-lt"/>
                          <a:ea typeface="Calibri"/>
                          <a:cs typeface="Times New Roman"/>
                        </a:rPr>
                        <a:t> Standards adopted as Turkish Standards</a:t>
                      </a:r>
                      <a:endParaRPr lang="tr-TR" sz="2000" dirty="0">
                        <a:effectLst/>
                        <a:latin typeface="Arial"/>
                        <a:ea typeface="Times New Roman"/>
                        <a:cs typeface="Times New Roman"/>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r" defTabSz="914400" rtl="0" eaLnBrk="1" fontAlgn="auto" latinLnBrk="0" hangingPunct="1">
                        <a:lnSpc>
                          <a:spcPct val="105000"/>
                        </a:lnSpc>
                        <a:spcBef>
                          <a:spcPts val="600"/>
                        </a:spcBef>
                        <a:spcAft>
                          <a:spcPts val="800"/>
                        </a:spcAft>
                        <a:buClrTx/>
                        <a:buSzTx/>
                        <a:buFontTx/>
                        <a:buNone/>
                        <a:tabLst/>
                        <a:defRPr/>
                      </a:pPr>
                      <a:r>
                        <a:rPr lang="en-US" sz="2000" kern="1200" dirty="0" smtClean="0">
                          <a:solidFill>
                            <a:schemeClr val="tx1"/>
                          </a:solidFill>
                          <a:effectLst/>
                          <a:latin typeface="+mn-lt"/>
                          <a:ea typeface="Calibri"/>
                          <a:cs typeface="+mn-cs"/>
                        </a:rPr>
                        <a:t>4.380</a:t>
                      </a:r>
                    </a:p>
                    <a:p>
                      <a:pPr algn="r">
                        <a:lnSpc>
                          <a:spcPct val="105000"/>
                        </a:lnSpc>
                        <a:spcBef>
                          <a:spcPts val="600"/>
                        </a:spcBef>
                        <a:spcAft>
                          <a:spcPts val="800"/>
                        </a:spcAft>
                      </a:pPr>
                      <a:endParaRPr lang="tr-TR" sz="1100" dirty="0">
                        <a:solidFill>
                          <a:srgbClr val="FF0000"/>
                        </a:solidFill>
                        <a:effectLst/>
                        <a:latin typeface="Calibri"/>
                        <a:ea typeface="Calibri"/>
                      </a:endParaRPr>
                    </a:p>
                  </a:txBody>
                  <a:tcPr marL="68580" marR="68580" marT="952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675">
                <a:tc>
                  <a:txBody>
                    <a:bodyPr/>
                    <a:lstStyle/>
                    <a:p>
                      <a:pPr algn="l">
                        <a:lnSpc>
                          <a:spcPct val="107000"/>
                        </a:lnSpc>
                        <a:spcBef>
                          <a:spcPts val="600"/>
                        </a:spcBef>
                        <a:spcAft>
                          <a:spcPts val="800"/>
                        </a:spcAft>
                      </a:pPr>
                      <a:r>
                        <a:rPr lang="en-US" sz="2000" dirty="0">
                          <a:effectLst/>
                          <a:latin typeface="Arial"/>
                          <a:ea typeface="Calibri"/>
                          <a:cs typeface="Times New Roman"/>
                        </a:rPr>
                        <a:t>European Standards adopted as Turkish Standards (CEN, CENELEC and ETSI) </a:t>
                      </a:r>
                      <a:endParaRPr lang="tr-TR" sz="2000" dirty="0">
                        <a:effectLst/>
                        <a:latin typeface="Arial"/>
                        <a:ea typeface="Times New Roman"/>
                        <a:cs typeface="Times New Roman"/>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5000"/>
                        </a:lnSpc>
                        <a:spcBef>
                          <a:spcPts val="600"/>
                        </a:spcBef>
                        <a:spcAft>
                          <a:spcPts val="800"/>
                        </a:spcAft>
                      </a:pPr>
                      <a:r>
                        <a:rPr lang="en-US" sz="2000" dirty="0" smtClean="0">
                          <a:solidFill>
                            <a:srgbClr val="000000"/>
                          </a:solidFill>
                          <a:effectLst/>
                          <a:latin typeface="+mn-lt"/>
                          <a:ea typeface="Calibri"/>
                        </a:rPr>
                        <a:t>23.460</a:t>
                      </a:r>
                      <a:endParaRPr lang="en-US" sz="2000" dirty="0">
                        <a:solidFill>
                          <a:srgbClr val="000000"/>
                        </a:solidFill>
                        <a:effectLst/>
                        <a:latin typeface="+mn-lt"/>
                        <a:ea typeface="Calibri"/>
                      </a:endParaRPr>
                    </a:p>
                  </a:txBody>
                  <a:tcPr marL="68580" marR="68580" marT="9526"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2424">
                <a:tc>
                  <a:txBody>
                    <a:bodyPr/>
                    <a:lstStyle/>
                    <a:p>
                      <a:pPr algn="l">
                        <a:lnSpc>
                          <a:spcPct val="107000"/>
                        </a:lnSpc>
                        <a:spcBef>
                          <a:spcPts val="600"/>
                        </a:spcBef>
                        <a:spcAft>
                          <a:spcPts val="800"/>
                        </a:spcAft>
                      </a:pPr>
                      <a:r>
                        <a:rPr lang="en-US" sz="2000" dirty="0">
                          <a:effectLst/>
                          <a:latin typeface="Arial"/>
                          <a:ea typeface="Calibri"/>
                          <a:cs typeface="Times New Roman"/>
                        </a:rPr>
                        <a:t>Ratio of European Standards adopted as Turkish standards</a:t>
                      </a:r>
                      <a:endParaRPr lang="tr-TR" sz="2000" dirty="0">
                        <a:effectLst/>
                        <a:latin typeface="Arial"/>
                        <a:ea typeface="Times New Roman"/>
                        <a:cs typeface="Times New Roman"/>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Bef>
                          <a:spcPts val="600"/>
                        </a:spcBef>
                        <a:spcAft>
                          <a:spcPts val="800"/>
                        </a:spcAft>
                      </a:pPr>
                      <a:r>
                        <a:rPr lang="en-US" sz="2000" dirty="0" smtClean="0">
                          <a:effectLst/>
                          <a:latin typeface="Arial"/>
                          <a:ea typeface="Calibri"/>
                          <a:cs typeface="Times New Roman"/>
                        </a:rPr>
                        <a:t>9</a:t>
                      </a:r>
                      <a:r>
                        <a:rPr lang="tr-TR" sz="2000" dirty="0" smtClean="0">
                          <a:effectLst/>
                          <a:latin typeface="Arial"/>
                          <a:ea typeface="Calibri"/>
                          <a:cs typeface="Times New Roman"/>
                        </a:rPr>
                        <a:t>9</a:t>
                      </a:r>
                      <a:r>
                        <a:rPr lang="en-US" sz="2000" dirty="0" smtClean="0">
                          <a:effectLst/>
                          <a:latin typeface="Arial"/>
                          <a:ea typeface="Calibri"/>
                          <a:cs typeface="Times New Roman"/>
                        </a:rPr>
                        <a:t>%</a:t>
                      </a:r>
                      <a:endParaRPr lang="tr-TR" sz="2000" dirty="0">
                        <a:effectLst/>
                        <a:latin typeface="Arial"/>
                        <a:ea typeface="Times New Roman"/>
                        <a:cs typeface="Times New Roman"/>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5623" name="Metin kutusu 3"/>
          <p:cNvSpPr txBox="1">
            <a:spLocks noChangeArrowheads="1"/>
          </p:cNvSpPr>
          <p:nvPr/>
        </p:nvSpPr>
        <p:spPr bwMode="auto">
          <a:xfrm>
            <a:off x="468313" y="5470525"/>
            <a:ext cx="52562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r>
              <a:rPr lang="tr-TR" altLang="tr-TR" sz="2400" b="0" u="none"/>
              <a:t>* </a:t>
            </a:r>
            <a:r>
              <a:rPr lang="tr-TR" altLang="tr-TR" sz="1800" b="0" u="none"/>
              <a:t>Data is valid for January 2016</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dirty="0" err="1" smtClean="0"/>
              <a:t>NatIonal</a:t>
            </a:r>
            <a:r>
              <a:rPr lang="tr-TR" dirty="0" smtClean="0"/>
              <a:t> Standard </a:t>
            </a:r>
            <a:r>
              <a:rPr lang="tr-TR" dirty="0" err="1" smtClean="0"/>
              <a:t>PreparatIon</a:t>
            </a:r>
            <a:r>
              <a:rPr lang="tr-TR" dirty="0" smtClean="0"/>
              <a:t> </a:t>
            </a:r>
            <a:r>
              <a:rPr lang="tr-TR" dirty="0" err="1"/>
              <a:t>Process</a:t>
            </a:r>
            <a:endParaRPr lang="tr-TR" dirty="0"/>
          </a:p>
        </p:txBody>
      </p:sp>
      <p:sp>
        <p:nvSpPr>
          <p:cNvPr id="26627" name="Metin Yer Tutucusu 2"/>
          <p:cNvSpPr>
            <a:spLocks noGrp="1"/>
          </p:cNvSpPr>
          <p:nvPr>
            <p:ph type="body" idx="1"/>
          </p:nvPr>
        </p:nvSpPr>
        <p:spPr/>
        <p:txBody>
          <a:bodyPr/>
          <a:lstStyle/>
          <a:p>
            <a:endParaRPr lang="tr-TR" altLang="tr-TR" smtClean="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26629"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5BCBCE07-5C71-4BC8-AB39-9DE349626A15}" type="slidenum">
              <a:rPr lang="tr-TR" altLang="tr-TR" sz="1000" smtClean="0">
                <a:solidFill>
                  <a:srgbClr val="FF0000"/>
                </a:solidFill>
                <a:latin typeface="Verdana" pitchFamily="34" charset="0"/>
              </a:rPr>
              <a:pPr>
                <a:spcBef>
                  <a:spcPct val="0"/>
                </a:spcBef>
                <a:buClrTx/>
                <a:buSzTx/>
                <a:buFontTx/>
                <a:buNone/>
              </a:pPr>
              <a:t>19</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defRPr/>
            </a:pPr>
            <a:r>
              <a:rPr lang="tr-TR" sz="2800" dirty="0" err="1" smtClean="0"/>
              <a:t>TurkIsh</a:t>
            </a:r>
            <a:r>
              <a:rPr lang="tr-TR" sz="2800" dirty="0" smtClean="0"/>
              <a:t> </a:t>
            </a:r>
            <a:r>
              <a:rPr lang="tr-TR" sz="2800" dirty="0" err="1"/>
              <a:t>standards</a:t>
            </a:r>
            <a:r>
              <a:rPr lang="tr-TR" sz="2800" dirty="0"/>
              <a:t> </a:t>
            </a:r>
            <a:r>
              <a:rPr lang="tr-TR" sz="2800" dirty="0" err="1" smtClean="0"/>
              <a:t>InstItutIon</a:t>
            </a:r>
            <a:r>
              <a:rPr lang="tr-TR" sz="2800" dirty="0" smtClean="0"/>
              <a:t> </a:t>
            </a:r>
            <a:r>
              <a:rPr lang="tr-TR" sz="2800" dirty="0"/>
              <a:t>and </a:t>
            </a:r>
            <a:r>
              <a:rPr lang="tr-TR" sz="2800" dirty="0" err="1" smtClean="0"/>
              <a:t>NatIonal</a:t>
            </a:r>
            <a:r>
              <a:rPr lang="tr-TR" sz="2800" dirty="0" smtClean="0"/>
              <a:t> </a:t>
            </a:r>
            <a:r>
              <a:rPr lang="tr-TR" sz="2800" dirty="0" err="1" smtClean="0"/>
              <a:t>standardIzatIon</a:t>
            </a:r>
            <a:r>
              <a:rPr lang="tr-TR" sz="2800" dirty="0" smtClean="0"/>
              <a:t> </a:t>
            </a:r>
            <a:r>
              <a:rPr lang="tr-TR" sz="2800" dirty="0" err="1" smtClean="0"/>
              <a:t>process</a:t>
            </a:r>
            <a:endParaRPr lang="tr-TR" sz="2800" dirty="0"/>
          </a:p>
        </p:txBody>
      </p:sp>
      <p:sp>
        <p:nvSpPr>
          <p:cNvPr id="15363" name="Metin Yer Tutucusu 2"/>
          <p:cNvSpPr>
            <a:spLocks noGrp="1"/>
          </p:cNvSpPr>
          <p:nvPr>
            <p:ph type="body" idx="1"/>
          </p:nvPr>
        </p:nvSpPr>
        <p:spPr>
          <a:xfrm>
            <a:off x="684213" y="2708275"/>
            <a:ext cx="7772400" cy="1500188"/>
          </a:xfrm>
        </p:spPr>
        <p:txBody>
          <a:bodyPr/>
          <a:lstStyle/>
          <a:p>
            <a:r>
              <a:rPr lang="tr-TR" altLang="tr-TR" smtClean="0"/>
              <a:t>Chapter 2 </a:t>
            </a:r>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15365"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BFEEA6A8-1506-4D26-A7BF-2E684F0F4C1F}" type="slidenum">
              <a:rPr lang="tr-TR" altLang="tr-TR" sz="1000" smtClean="0">
                <a:solidFill>
                  <a:srgbClr val="FF0000"/>
                </a:solidFill>
                <a:latin typeface="Verdana" pitchFamily="34" charset="0"/>
              </a:rPr>
              <a:pPr>
                <a:spcBef>
                  <a:spcPct val="0"/>
                </a:spcBef>
                <a:buClrTx/>
                <a:buSzTx/>
                <a:buFontTx/>
                <a:buNone/>
              </a:pPr>
              <a:t>2</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a:solidFill>
                  <a:srgbClr val="FF0000"/>
                </a:solidFill>
                <a:effectLst>
                  <a:outerShdw blurRad="38100" dist="38100" dir="2700000" algn="tl">
                    <a:srgbClr val="C0C0C0"/>
                  </a:outerShdw>
                </a:effectLst>
              </a:rPr>
              <a:t>Standards Preparation Center</a:t>
            </a:r>
          </a:p>
          <a:p>
            <a:pPr eaLnBrk="1" hangingPunct="1">
              <a:defRPr/>
            </a:pPr>
            <a:endParaRPr lang="tr-TR"/>
          </a:p>
          <a:p>
            <a:pPr eaLnBrk="1" hangingPunct="1">
              <a:defRPr/>
            </a:pPr>
            <a:r>
              <a:rPr lang="en-US" sz="1000"/>
              <a:t>©</a:t>
            </a:r>
            <a:r>
              <a:rPr lang="tr-TR" sz="1000"/>
              <a:t>2010 Türk Standardları Enstitüsü</a:t>
            </a:r>
          </a:p>
        </p:txBody>
      </p:sp>
      <p:sp>
        <p:nvSpPr>
          <p:cNvPr id="27652"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7C066850-9083-48A2-B3A2-4C03A5EC3E6A}" type="slidenum">
              <a:rPr lang="tr-TR" altLang="tr-TR" sz="1000" smtClean="0">
                <a:solidFill>
                  <a:srgbClr val="FF0000"/>
                </a:solidFill>
                <a:latin typeface="Verdana" pitchFamily="34" charset="0"/>
              </a:rPr>
              <a:pPr>
                <a:spcBef>
                  <a:spcPct val="0"/>
                </a:spcBef>
                <a:buClrTx/>
                <a:buSzTx/>
                <a:buFontTx/>
                <a:buNone/>
              </a:pPr>
              <a:t>20</a:t>
            </a:fld>
            <a:endParaRPr lang="tr-TR" altLang="tr-TR" sz="1000" smtClean="0">
              <a:solidFill>
                <a:srgbClr val="FF0000"/>
              </a:solidFill>
              <a:latin typeface="Verdana" pitchFamily="34" charset="0"/>
            </a:endParaRPr>
          </a:p>
        </p:txBody>
      </p:sp>
      <p:sp>
        <p:nvSpPr>
          <p:cNvPr id="27653" name="Rectangle 2"/>
          <p:cNvSpPr>
            <a:spLocks noGrp="1" noChangeArrowheads="1"/>
          </p:cNvSpPr>
          <p:nvPr>
            <p:ph type="title"/>
          </p:nvPr>
        </p:nvSpPr>
        <p:spPr/>
        <p:txBody>
          <a:bodyPr/>
          <a:lstStyle/>
          <a:p>
            <a:pPr eaLnBrk="1" hangingPunct="1"/>
            <a:r>
              <a:rPr lang="tr-TR" altLang="tr-TR" sz="3600" smtClean="0"/>
              <a:t>Standard Preparation Process</a:t>
            </a:r>
            <a:endParaRPr lang="en-US" altLang="tr-TR" sz="3600" smtClean="0"/>
          </a:p>
        </p:txBody>
      </p:sp>
      <p:sp>
        <p:nvSpPr>
          <p:cNvPr id="27654" name="Rectangle 3"/>
          <p:cNvSpPr>
            <a:spLocks noGrp="1" noChangeArrowheads="1"/>
          </p:cNvSpPr>
          <p:nvPr>
            <p:ph type="body" idx="1"/>
          </p:nvPr>
        </p:nvSpPr>
        <p:spPr>
          <a:xfrm>
            <a:off x="179388" y="1635125"/>
            <a:ext cx="8280400" cy="4530725"/>
          </a:xfrm>
        </p:spPr>
        <p:txBody>
          <a:bodyPr/>
          <a:lstStyle/>
          <a:p>
            <a:pPr marL="533400" indent="-533400" eaLnBrk="1" hangingPunct="1"/>
            <a:r>
              <a:rPr lang="tr-TR" altLang="tr-TR" smtClean="0"/>
              <a:t>New work item proposal to work programme</a:t>
            </a:r>
          </a:p>
          <a:p>
            <a:pPr marL="533400" indent="-533400" eaLnBrk="1" hangingPunct="1"/>
            <a:r>
              <a:rPr lang="tr-TR" altLang="tr-TR" smtClean="0"/>
              <a:t>Working group assignment</a:t>
            </a:r>
          </a:p>
          <a:p>
            <a:pPr marL="533400" indent="-533400" eaLnBrk="1" hangingPunct="1"/>
            <a:r>
              <a:rPr lang="tr-TR" altLang="tr-TR" smtClean="0"/>
              <a:t>Voting/commenting period</a:t>
            </a:r>
          </a:p>
          <a:p>
            <a:pPr marL="533400" indent="-533400" eaLnBrk="1" hangingPunct="1"/>
            <a:r>
              <a:rPr lang="tr-TR" altLang="tr-TR" smtClean="0"/>
              <a:t>Approval stage/Technical board</a:t>
            </a:r>
          </a:p>
          <a:p>
            <a:pPr marL="533400" indent="-533400" eaLnBrk="1" hangingPunct="1"/>
            <a:r>
              <a:rPr lang="tr-TR" altLang="tr-TR" smtClean="0"/>
              <a:t>Systematic review of Turkish standards</a:t>
            </a:r>
          </a:p>
          <a:p>
            <a:pPr marL="533400" indent="-533400" eaLnBrk="1" hangingPunct="1">
              <a:buFont typeface="Wingdings" pitchFamily="2" charset="2"/>
              <a:buNone/>
            </a:pPr>
            <a:endParaRPr lang="tr-TR" altLang="tr-TR" smtClean="0"/>
          </a:p>
          <a:p>
            <a:pPr marL="533400" indent="-533400" eaLnBrk="1" hangingPunct="1">
              <a:buFont typeface="Wingdings" pitchFamily="2" charset="2"/>
              <a:buNone/>
            </a:pPr>
            <a:r>
              <a:rPr lang="tr-TR" altLang="tr-TR" smtClean="0"/>
              <a:t>Standard preparation process of TSE follows «CEN/CENELEC Internal Regulations Part 2» rules.</a:t>
            </a:r>
          </a:p>
          <a:p>
            <a:pPr marL="533400" indent="-533400" eaLnBrk="1" hangingPunct="1">
              <a:buFont typeface="Wingdings" pitchFamily="2" charset="2"/>
              <a:buNone/>
            </a:pPr>
            <a:endParaRPr lang="tr-TR" altLang="tr-TR" smtClean="0"/>
          </a:p>
          <a:p>
            <a:pPr marL="533400" indent="-533400" eaLnBrk="1" hangingPunct="1">
              <a:buFont typeface="Wingdings" pitchFamily="2" charset="2"/>
              <a:buNone/>
            </a:pPr>
            <a:endParaRPr lang="en-US" altLang="tr-TR" smtClean="0"/>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18"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a:solidFill>
                  <a:srgbClr val="FF0000"/>
                </a:solidFill>
                <a:effectLst>
                  <a:outerShdw blurRad="38100" dist="38100" dir="2700000" algn="tl">
                    <a:srgbClr val="C0C0C0"/>
                  </a:outerShdw>
                </a:effectLst>
              </a:rPr>
              <a:t>Standards Preparation Center</a:t>
            </a:r>
          </a:p>
          <a:p>
            <a:pPr eaLnBrk="1" hangingPunct="1">
              <a:defRPr/>
            </a:pPr>
            <a:endParaRPr lang="tr-TR"/>
          </a:p>
          <a:p>
            <a:pPr eaLnBrk="1" hangingPunct="1">
              <a:defRPr/>
            </a:pPr>
            <a:r>
              <a:rPr lang="en-US" sz="1000"/>
              <a:t>©</a:t>
            </a:r>
            <a:r>
              <a:rPr lang="tr-TR" sz="1000"/>
              <a:t>2010 Türk Standardları Enstitüsü</a:t>
            </a:r>
          </a:p>
        </p:txBody>
      </p:sp>
      <p:sp>
        <p:nvSpPr>
          <p:cNvPr id="28676"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DD3C9BAA-6C47-4B38-A7E2-EB85997A9C3C}" type="slidenum">
              <a:rPr lang="tr-TR" altLang="tr-TR" sz="1000" smtClean="0">
                <a:solidFill>
                  <a:srgbClr val="FF0000"/>
                </a:solidFill>
                <a:latin typeface="Verdana" pitchFamily="34" charset="0"/>
              </a:rPr>
              <a:pPr>
                <a:spcBef>
                  <a:spcPct val="0"/>
                </a:spcBef>
                <a:buClrTx/>
                <a:buSzTx/>
                <a:buFontTx/>
                <a:buNone/>
              </a:pPr>
              <a:t>21</a:t>
            </a:fld>
            <a:endParaRPr lang="tr-TR" altLang="tr-TR" sz="1000" smtClean="0">
              <a:solidFill>
                <a:srgbClr val="FF0000"/>
              </a:solidFill>
              <a:latin typeface="Verdana" pitchFamily="34" charset="0"/>
            </a:endParaRPr>
          </a:p>
        </p:txBody>
      </p:sp>
      <p:sp>
        <p:nvSpPr>
          <p:cNvPr id="622594" name="Rectangle 2"/>
          <p:cNvSpPr>
            <a:spLocks noGrp="1" noChangeArrowheads="1"/>
          </p:cNvSpPr>
          <p:nvPr>
            <p:ph type="title"/>
          </p:nvPr>
        </p:nvSpPr>
        <p:spPr/>
        <p:txBody>
          <a:bodyPr/>
          <a:lstStyle/>
          <a:p>
            <a:pPr eaLnBrk="1" hangingPunct="1"/>
            <a:r>
              <a:rPr lang="tr-TR" altLang="tr-TR" sz="3200" smtClean="0"/>
              <a:t>  </a:t>
            </a:r>
            <a:r>
              <a:rPr lang="tr-TR" altLang="tr-TR" sz="3600" smtClean="0"/>
              <a:t>Standards preparation process</a:t>
            </a:r>
          </a:p>
        </p:txBody>
      </p:sp>
      <p:sp>
        <p:nvSpPr>
          <p:cNvPr id="622595" name="Text Box 3"/>
          <p:cNvSpPr txBox="1">
            <a:spLocks noChangeArrowheads="1"/>
          </p:cNvSpPr>
          <p:nvPr/>
        </p:nvSpPr>
        <p:spPr bwMode="auto">
          <a:xfrm>
            <a:off x="363538" y="1143000"/>
            <a:ext cx="3778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None/>
            </a:pPr>
            <a:r>
              <a:rPr lang="tr-TR" altLang="tr-TR" sz="2400" b="0" u="none">
                <a:solidFill>
                  <a:srgbClr val="FF0000"/>
                </a:solidFill>
              </a:rPr>
              <a:t>1. New work item proposal</a:t>
            </a:r>
          </a:p>
        </p:txBody>
      </p:sp>
      <p:sp>
        <p:nvSpPr>
          <p:cNvPr id="622596" name="Rectangle 4"/>
          <p:cNvSpPr>
            <a:spLocks noChangeArrowheads="1"/>
          </p:cNvSpPr>
          <p:nvPr/>
        </p:nvSpPr>
        <p:spPr bwMode="auto">
          <a:xfrm>
            <a:off x="539750" y="1773238"/>
            <a:ext cx="2232025" cy="647700"/>
          </a:xfrm>
          <a:prstGeom prst="rect">
            <a:avLst/>
          </a:prstGeom>
          <a:solidFill>
            <a:schemeClr val="accent1"/>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accent1"/>
            </a:extrusionClr>
          </a:sp3d>
        </p:spPr>
        <p:txBody>
          <a:bodyPr wrap="none" anchor="ctr">
            <a:flatTx/>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u="none"/>
              <a:t>Identification of</a:t>
            </a:r>
          </a:p>
          <a:p>
            <a:pPr algn="ctr" eaLnBrk="1" hangingPunct="1">
              <a:spcBef>
                <a:spcPct val="0"/>
              </a:spcBef>
              <a:buClrTx/>
              <a:buSzTx/>
              <a:buFontTx/>
              <a:buNone/>
            </a:pPr>
            <a:r>
              <a:rPr lang="tr-TR" altLang="tr-TR" sz="1800" u="none"/>
              <a:t> priorities</a:t>
            </a:r>
          </a:p>
        </p:txBody>
      </p:sp>
      <p:sp>
        <p:nvSpPr>
          <p:cNvPr id="622597" name="Line 5"/>
          <p:cNvSpPr>
            <a:spLocks noChangeShapeType="1"/>
          </p:cNvSpPr>
          <p:nvPr/>
        </p:nvSpPr>
        <p:spPr bwMode="auto">
          <a:xfrm>
            <a:off x="2771775" y="2060575"/>
            <a:ext cx="9366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2598" name="Text Box 6"/>
          <p:cNvSpPr txBox="1">
            <a:spLocks noChangeArrowheads="1"/>
          </p:cNvSpPr>
          <p:nvPr/>
        </p:nvSpPr>
        <p:spPr bwMode="auto">
          <a:xfrm>
            <a:off x="519113" y="2679700"/>
            <a:ext cx="2365375"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Char char="•"/>
            </a:pPr>
            <a:r>
              <a:rPr lang="tr-TR" altLang="tr-TR" sz="1600" b="0" u="none"/>
              <a:t>European Standards</a:t>
            </a:r>
          </a:p>
          <a:p>
            <a:pPr eaLnBrk="1" hangingPunct="1">
              <a:spcBef>
                <a:spcPct val="0"/>
              </a:spcBef>
              <a:buClrTx/>
              <a:buSzTx/>
              <a:buFontTx/>
              <a:buChar char="•"/>
            </a:pPr>
            <a:r>
              <a:rPr lang="tr-TR" altLang="tr-TR" sz="1600" b="0" u="none"/>
              <a:t>International Standards</a:t>
            </a:r>
          </a:p>
          <a:p>
            <a:pPr eaLnBrk="1" hangingPunct="1">
              <a:spcBef>
                <a:spcPct val="0"/>
              </a:spcBef>
              <a:buClrTx/>
              <a:buSzTx/>
              <a:buFontTx/>
              <a:buChar char="•"/>
            </a:pPr>
            <a:r>
              <a:rPr lang="tr-TR" altLang="tr-TR" sz="1600" b="0" u="none"/>
              <a:t>Systematic reviews</a:t>
            </a:r>
          </a:p>
          <a:p>
            <a:pPr eaLnBrk="1" hangingPunct="1">
              <a:spcBef>
                <a:spcPct val="0"/>
              </a:spcBef>
              <a:buClrTx/>
              <a:buSzTx/>
              <a:buFontTx/>
              <a:buChar char="•"/>
            </a:pPr>
            <a:r>
              <a:rPr lang="tr-TR" altLang="tr-TR" sz="1600" b="0" u="none"/>
              <a:t>Ministries</a:t>
            </a:r>
          </a:p>
          <a:p>
            <a:pPr eaLnBrk="1" hangingPunct="1">
              <a:spcBef>
                <a:spcPct val="0"/>
              </a:spcBef>
              <a:buClrTx/>
              <a:buSzTx/>
              <a:buFontTx/>
              <a:buChar char="•"/>
            </a:pPr>
            <a:r>
              <a:rPr lang="tr-TR" altLang="tr-TR" sz="1600" b="0" u="none"/>
              <a:t>Governmental bodies</a:t>
            </a:r>
          </a:p>
          <a:p>
            <a:pPr eaLnBrk="1" hangingPunct="1">
              <a:spcBef>
                <a:spcPct val="0"/>
              </a:spcBef>
              <a:buClrTx/>
              <a:buSzTx/>
              <a:buFontTx/>
              <a:buChar char="•"/>
            </a:pPr>
            <a:r>
              <a:rPr lang="tr-TR" altLang="tr-TR" sz="1600" b="0" u="none"/>
              <a:t>Private sector</a:t>
            </a:r>
          </a:p>
          <a:p>
            <a:pPr eaLnBrk="1" hangingPunct="1">
              <a:spcBef>
                <a:spcPct val="0"/>
              </a:spcBef>
              <a:buClrTx/>
              <a:buSzTx/>
              <a:buFontTx/>
              <a:buChar char="•"/>
            </a:pPr>
            <a:r>
              <a:rPr lang="tr-TR" altLang="tr-TR" sz="1600" b="0" u="none"/>
              <a:t>Research bodies</a:t>
            </a:r>
          </a:p>
          <a:p>
            <a:pPr eaLnBrk="1" hangingPunct="1">
              <a:spcBef>
                <a:spcPct val="0"/>
              </a:spcBef>
              <a:buClrTx/>
              <a:buSzTx/>
              <a:buFontTx/>
              <a:buChar char="•"/>
            </a:pPr>
            <a:r>
              <a:rPr lang="tr-TR" altLang="tr-TR" sz="1600" b="0" u="none"/>
              <a:t>Consumer associations</a:t>
            </a:r>
          </a:p>
          <a:p>
            <a:pPr eaLnBrk="1" hangingPunct="1">
              <a:spcBef>
                <a:spcPct val="0"/>
              </a:spcBef>
              <a:buClrTx/>
              <a:buSzTx/>
              <a:buFontTx/>
              <a:buChar char="•"/>
            </a:pPr>
            <a:r>
              <a:rPr lang="tr-TR" altLang="tr-TR" sz="1600" b="0" u="none"/>
              <a:t>Sector associations</a:t>
            </a:r>
          </a:p>
          <a:p>
            <a:pPr eaLnBrk="1" hangingPunct="1">
              <a:spcBef>
                <a:spcPct val="0"/>
              </a:spcBef>
              <a:buClrTx/>
              <a:buSzTx/>
              <a:buFontTx/>
              <a:buChar char="•"/>
            </a:pPr>
            <a:r>
              <a:rPr lang="tr-TR" altLang="tr-TR" sz="1600" b="0" u="none"/>
              <a:t>TSE-Departments</a:t>
            </a:r>
          </a:p>
        </p:txBody>
      </p:sp>
      <p:sp>
        <p:nvSpPr>
          <p:cNvPr id="622599" name="Rectangle 7"/>
          <p:cNvSpPr>
            <a:spLocks noChangeArrowheads="1"/>
          </p:cNvSpPr>
          <p:nvPr/>
        </p:nvSpPr>
        <p:spPr bwMode="auto">
          <a:xfrm>
            <a:off x="3708400" y="1728788"/>
            <a:ext cx="2232025" cy="647700"/>
          </a:xfrm>
          <a:prstGeom prst="rect">
            <a:avLst/>
          </a:prstGeom>
          <a:solidFill>
            <a:srgbClr val="FF0000"/>
          </a:solidFill>
          <a:ln w="9525">
            <a:solidFill>
              <a:schemeClr val="tx1"/>
            </a:solidFill>
            <a:miter lim="800000"/>
            <a:headEnd/>
            <a:tailEnd/>
          </a:ln>
          <a:effectLst>
            <a:prstShdw prst="shdw13" dist="53882" dir="13500000">
              <a:schemeClr val="bg2">
                <a:alpha val="50000"/>
              </a:schemeClr>
            </a:prstShdw>
          </a:effectLst>
        </p:spPr>
        <p:txBody>
          <a:bodyPr wrap="none" anchor="ct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u="none"/>
              <a:t>National Technical </a:t>
            </a:r>
          </a:p>
          <a:p>
            <a:pPr algn="ctr" eaLnBrk="1" hangingPunct="1">
              <a:spcBef>
                <a:spcPct val="0"/>
              </a:spcBef>
              <a:buClrTx/>
              <a:buSzTx/>
              <a:buFontTx/>
              <a:buNone/>
            </a:pPr>
            <a:r>
              <a:rPr lang="tr-TR" altLang="tr-TR" sz="1800" u="none"/>
              <a:t>committees</a:t>
            </a:r>
          </a:p>
        </p:txBody>
      </p:sp>
      <p:sp>
        <p:nvSpPr>
          <p:cNvPr id="622600" name="Oval 8"/>
          <p:cNvSpPr>
            <a:spLocks noChangeArrowheads="1"/>
          </p:cNvSpPr>
          <p:nvPr/>
        </p:nvSpPr>
        <p:spPr bwMode="auto">
          <a:xfrm>
            <a:off x="6877050" y="1446213"/>
            <a:ext cx="1871663" cy="865187"/>
          </a:xfrm>
          <a:prstGeom prst="ellipse">
            <a:avLst/>
          </a:prstGeom>
          <a:solidFill>
            <a:schemeClr val="accent1"/>
          </a:solidFill>
          <a:ln w="9525">
            <a:round/>
            <a:headEnd/>
            <a:tailEnd/>
          </a:ln>
          <a:scene3d>
            <a:camera prst="legacyPerspectiveBottomLeft"/>
            <a:lightRig rig="legacyFlat3" dir="t"/>
          </a:scene3d>
          <a:sp3d extrusionH="887400" prstMaterial="legacyMatte">
            <a:bevelT w="13500" h="13500" prst="angle"/>
            <a:bevelB w="13500" h="13500" prst="angle"/>
            <a:extrusionClr>
              <a:schemeClr val="accent1"/>
            </a:extrusionClr>
          </a:sp3d>
        </p:spPr>
        <p:txBody>
          <a:bodyPr wrap="none" anchor="ctr">
            <a:flatTx/>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600"/>
              <a:t>Technical </a:t>
            </a:r>
          </a:p>
          <a:p>
            <a:pPr algn="ctr" eaLnBrk="1" hangingPunct="1">
              <a:spcBef>
                <a:spcPct val="0"/>
              </a:spcBef>
              <a:buClrTx/>
              <a:buSzTx/>
              <a:buFontTx/>
              <a:buNone/>
            </a:pPr>
            <a:r>
              <a:rPr lang="tr-TR" altLang="tr-TR" sz="1600"/>
              <a:t>Experts</a:t>
            </a:r>
          </a:p>
        </p:txBody>
      </p:sp>
      <p:sp>
        <p:nvSpPr>
          <p:cNvPr id="622601" name="Line 9"/>
          <p:cNvSpPr>
            <a:spLocks noChangeShapeType="1"/>
          </p:cNvSpPr>
          <p:nvPr/>
        </p:nvSpPr>
        <p:spPr bwMode="auto">
          <a:xfrm flipH="1">
            <a:off x="5940425" y="2022475"/>
            <a:ext cx="9366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2602" name="Line 10"/>
          <p:cNvSpPr>
            <a:spLocks noChangeShapeType="1"/>
          </p:cNvSpPr>
          <p:nvPr/>
        </p:nvSpPr>
        <p:spPr bwMode="auto">
          <a:xfrm>
            <a:off x="4716463" y="2349500"/>
            <a:ext cx="0" cy="5032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2603" name="Rectangle 11"/>
          <p:cNvSpPr>
            <a:spLocks noChangeArrowheads="1"/>
          </p:cNvSpPr>
          <p:nvPr/>
        </p:nvSpPr>
        <p:spPr bwMode="auto">
          <a:xfrm>
            <a:off x="3779838" y="2852738"/>
            <a:ext cx="2089150" cy="504825"/>
          </a:xfrm>
          <a:prstGeom prst="rect">
            <a:avLst/>
          </a:prstGeom>
          <a:solidFill>
            <a:schemeClr val="accent1"/>
          </a:solidFill>
          <a:ln w="9525">
            <a:miter lim="800000"/>
            <a:headEnd/>
            <a:tailEnd/>
          </a:ln>
          <a:scene3d>
            <a:camera prst="legacyPerspectiveBottom"/>
            <a:lightRig rig="legacyFlat3" dir="t"/>
          </a:scene3d>
          <a:sp3d extrusionH="887400" prstMaterial="legacyMatte">
            <a:bevelT w="13500" h="13500" prst="angle"/>
            <a:bevelB w="13500" h="13500" prst="angle"/>
            <a:extrusionClr>
              <a:schemeClr val="accent1"/>
            </a:extrusionClr>
          </a:sp3d>
        </p:spPr>
        <p:txBody>
          <a:bodyPr wrap="none" anchor="ctr">
            <a:flatTx/>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600"/>
              <a:t>TSE Board of </a:t>
            </a:r>
          </a:p>
          <a:p>
            <a:pPr algn="ctr" eaLnBrk="1" hangingPunct="1">
              <a:spcBef>
                <a:spcPct val="0"/>
              </a:spcBef>
              <a:buClrTx/>
              <a:buSzTx/>
              <a:buFontTx/>
              <a:buNone/>
            </a:pPr>
            <a:r>
              <a:rPr lang="tr-TR" altLang="tr-TR" sz="1600"/>
              <a:t>Directors</a:t>
            </a:r>
          </a:p>
        </p:txBody>
      </p:sp>
      <p:sp>
        <p:nvSpPr>
          <p:cNvPr id="622604" name="Line 12"/>
          <p:cNvSpPr>
            <a:spLocks noChangeShapeType="1"/>
          </p:cNvSpPr>
          <p:nvPr/>
        </p:nvSpPr>
        <p:spPr bwMode="auto">
          <a:xfrm>
            <a:off x="4716463" y="3357563"/>
            <a:ext cx="0" cy="5032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2605" name="Rectangle 13"/>
          <p:cNvSpPr>
            <a:spLocks noChangeArrowheads="1"/>
          </p:cNvSpPr>
          <p:nvPr/>
        </p:nvSpPr>
        <p:spPr bwMode="auto">
          <a:xfrm>
            <a:off x="3779838" y="3860800"/>
            <a:ext cx="2089150" cy="504825"/>
          </a:xfrm>
          <a:prstGeom prst="rect">
            <a:avLst/>
          </a:prstGeom>
          <a:solidFill>
            <a:srgbClr val="FF6600"/>
          </a:solidFill>
          <a:ln w="9525">
            <a:miter lim="800000"/>
            <a:headEnd/>
            <a:tailEnd/>
          </a:ln>
          <a:scene3d>
            <a:camera prst="legacyPerspectiveBottom"/>
            <a:lightRig rig="legacyFlat3" dir="t"/>
          </a:scene3d>
          <a:sp3d extrusionH="887400" prstMaterial="legacyMatte">
            <a:bevelT w="13500" h="13500" prst="angle"/>
            <a:bevelB w="13500" h="13500" prst="angle"/>
            <a:extrusionClr>
              <a:srgbClr val="FF6600"/>
            </a:extrusionClr>
          </a:sp3d>
        </p:spPr>
        <p:txBody>
          <a:bodyPr wrap="none" anchor="ctr">
            <a:flatTx/>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a:t>TSE General</a:t>
            </a:r>
          </a:p>
          <a:p>
            <a:pPr algn="ctr" eaLnBrk="1" hangingPunct="1">
              <a:spcBef>
                <a:spcPct val="0"/>
              </a:spcBef>
              <a:buClrTx/>
              <a:buSzTx/>
              <a:buFontTx/>
              <a:buNone/>
            </a:pPr>
            <a:r>
              <a:rPr lang="tr-TR" altLang="tr-TR" sz="1800"/>
              <a:t> Assembly</a:t>
            </a:r>
          </a:p>
        </p:txBody>
      </p:sp>
      <p:sp>
        <p:nvSpPr>
          <p:cNvPr id="622606" name="Documents"/>
          <p:cNvSpPr>
            <a:spLocks noEditPoints="1" noChangeArrowheads="1"/>
          </p:cNvSpPr>
          <p:nvPr/>
        </p:nvSpPr>
        <p:spPr bwMode="auto">
          <a:xfrm>
            <a:off x="6875463" y="3644900"/>
            <a:ext cx="1873250" cy="2016125"/>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0 w 21600"/>
              <a:gd name="T21" fmla="*/ 2147483647 h 21600"/>
              <a:gd name="T22" fmla="*/ 2147483647 w 21600"/>
              <a:gd name="T23" fmla="*/ 2147483647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1645 w 21600"/>
              <a:gd name="T37" fmla="*/ 4171 h 21600"/>
              <a:gd name="T38" fmla="*/ 16522 w 21600"/>
              <a:gd name="T39" fmla="*/ 17314 h 216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400" u="none"/>
              <a:t>Annual work programme</a:t>
            </a:r>
          </a:p>
          <a:p>
            <a:pPr algn="ctr" eaLnBrk="1" hangingPunct="1">
              <a:spcBef>
                <a:spcPct val="0"/>
              </a:spcBef>
              <a:buClrTx/>
              <a:buSzTx/>
              <a:buFontTx/>
              <a:buNone/>
            </a:pPr>
            <a:endParaRPr lang="tr-TR" altLang="tr-TR" sz="1600" u="none"/>
          </a:p>
          <a:p>
            <a:pPr algn="ctr" eaLnBrk="1" hangingPunct="1">
              <a:spcBef>
                <a:spcPct val="0"/>
              </a:spcBef>
              <a:buClrTx/>
              <a:buSzTx/>
              <a:buFontTx/>
              <a:buNone/>
            </a:pPr>
            <a:endParaRPr lang="tr-TR" altLang="tr-TR" sz="1600" u="none"/>
          </a:p>
          <a:p>
            <a:pPr algn="ctr" eaLnBrk="1" hangingPunct="1">
              <a:spcBef>
                <a:spcPct val="0"/>
              </a:spcBef>
              <a:buClrTx/>
              <a:buSzTx/>
              <a:buFontTx/>
              <a:buNone/>
            </a:pPr>
            <a:endParaRPr lang="tr-TR" altLang="tr-TR" sz="1600" u="none"/>
          </a:p>
        </p:txBody>
      </p:sp>
      <p:sp>
        <p:nvSpPr>
          <p:cNvPr id="622607" name="Line 15"/>
          <p:cNvSpPr>
            <a:spLocks noChangeShapeType="1"/>
          </p:cNvSpPr>
          <p:nvPr/>
        </p:nvSpPr>
        <p:spPr bwMode="auto">
          <a:xfrm>
            <a:off x="5867400" y="4149725"/>
            <a:ext cx="9366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2608" name="Text Box 16"/>
          <p:cNvSpPr txBox="1">
            <a:spLocks noChangeArrowheads="1"/>
          </p:cNvSpPr>
          <p:nvPr/>
        </p:nvSpPr>
        <p:spPr bwMode="auto">
          <a:xfrm>
            <a:off x="6659563" y="5751513"/>
            <a:ext cx="2298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None/>
            </a:pPr>
            <a:r>
              <a:rPr lang="tr-TR" altLang="tr-TR" sz="2400">
                <a:solidFill>
                  <a:srgbClr val="0066FF"/>
                </a:solidFill>
              </a:rPr>
              <a:t>www.tse.org.tr</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22594"/>
                                        </p:tgtEl>
                                        <p:attrNameLst>
                                          <p:attrName>style.visibility</p:attrName>
                                        </p:attrNameLst>
                                      </p:cBhvr>
                                      <p:to>
                                        <p:strVal val="visible"/>
                                      </p:to>
                                    </p:set>
                                    <p:animEffect transition="in" filter="fade">
                                      <p:cBhvr>
                                        <p:cTn id="7" dur="2000"/>
                                        <p:tgtEl>
                                          <p:spTgt spid="62259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22595"/>
                                        </p:tgtEl>
                                        <p:attrNameLst>
                                          <p:attrName>style.visibility</p:attrName>
                                        </p:attrNameLst>
                                      </p:cBhvr>
                                      <p:to>
                                        <p:strVal val="visible"/>
                                      </p:to>
                                    </p:set>
                                    <p:animEffect transition="in" filter="fade">
                                      <p:cBhvr>
                                        <p:cTn id="10" dur="2000"/>
                                        <p:tgtEl>
                                          <p:spTgt spid="62259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22596"/>
                                        </p:tgtEl>
                                        <p:attrNameLst>
                                          <p:attrName>style.visibility</p:attrName>
                                        </p:attrNameLst>
                                      </p:cBhvr>
                                      <p:to>
                                        <p:strVal val="visible"/>
                                      </p:to>
                                    </p:set>
                                    <p:animEffect transition="in" filter="fade">
                                      <p:cBhvr>
                                        <p:cTn id="13" dur="2000"/>
                                        <p:tgtEl>
                                          <p:spTgt spid="62259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2597"/>
                                        </p:tgtEl>
                                        <p:attrNameLst>
                                          <p:attrName>style.visibility</p:attrName>
                                        </p:attrNameLst>
                                      </p:cBhvr>
                                      <p:to>
                                        <p:strVal val="visible"/>
                                      </p:to>
                                    </p:set>
                                    <p:animEffect transition="in" filter="fade">
                                      <p:cBhvr>
                                        <p:cTn id="16" dur="2000"/>
                                        <p:tgtEl>
                                          <p:spTgt spid="62259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22598"/>
                                        </p:tgtEl>
                                        <p:attrNameLst>
                                          <p:attrName>style.visibility</p:attrName>
                                        </p:attrNameLst>
                                      </p:cBhvr>
                                      <p:to>
                                        <p:strVal val="visible"/>
                                      </p:to>
                                    </p:set>
                                    <p:animEffect transition="in" filter="fade">
                                      <p:cBhvr>
                                        <p:cTn id="19" dur="2000"/>
                                        <p:tgtEl>
                                          <p:spTgt spid="62259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22599"/>
                                        </p:tgtEl>
                                        <p:attrNameLst>
                                          <p:attrName>style.visibility</p:attrName>
                                        </p:attrNameLst>
                                      </p:cBhvr>
                                      <p:to>
                                        <p:strVal val="visible"/>
                                      </p:to>
                                    </p:set>
                                    <p:animEffect transition="in" filter="fade">
                                      <p:cBhvr>
                                        <p:cTn id="22" dur="2000"/>
                                        <p:tgtEl>
                                          <p:spTgt spid="62259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22600"/>
                                        </p:tgtEl>
                                        <p:attrNameLst>
                                          <p:attrName>style.visibility</p:attrName>
                                        </p:attrNameLst>
                                      </p:cBhvr>
                                      <p:to>
                                        <p:strVal val="visible"/>
                                      </p:to>
                                    </p:set>
                                    <p:animEffect transition="in" filter="fade">
                                      <p:cBhvr>
                                        <p:cTn id="25" dur="2000"/>
                                        <p:tgtEl>
                                          <p:spTgt spid="62260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22601"/>
                                        </p:tgtEl>
                                        <p:attrNameLst>
                                          <p:attrName>style.visibility</p:attrName>
                                        </p:attrNameLst>
                                      </p:cBhvr>
                                      <p:to>
                                        <p:strVal val="visible"/>
                                      </p:to>
                                    </p:set>
                                    <p:animEffect transition="in" filter="fade">
                                      <p:cBhvr>
                                        <p:cTn id="28" dur="2000"/>
                                        <p:tgtEl>
                                          <p:spTgt spid="62260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22602"/>
                                        </p:tgtEl>
                                        <p:attrNameLst>
                                          <p:attrName>style.visibility</p:attrName>
                                        </p:attrNameLst>
                                      </p:cBhvr>
                                      <p:to>
                                        <p:strVal val="visible"/>
                                      </p:to>
                                    </p:set>
                                    <p:animEffect transition="in" filter="fade">
                                      <p:cBhvr>
                                        <p:cTn id="31" dur="2000"/>
                                        <p:tgtEl>
                                          <p:spTgt spid="62260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22603"/>
                                        </p:tgtEl>
                                        <p:attrNameLst>
                                          <p:attrName>style.visibility</p:attrName>
                                        </p:attrNameLst>
                                      </p:cBhvr>
                                      <p:to>
                                        <p:strVal val="visible"/>
                                      </p:to>
                                    </p:set>
                                    <p:animEffect transition="in" filter="fade">
                                      <p:cBhvr>
                                        <p:cTn id="34" dur="2000"/>
                                        <p:tgtEl>
                                          <p:spTgt spid="62260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22604"/>
                                        </p:tgtEl>
                                        <p:attrNameLst>
                                          <p:attrName>style.visibility</p:attrName>
                                        </p:attrNameLst>
                                      </p:cBhvr>
                                      <p:to>
                                        <p:strVal val="visible"/>
                                      </p:to>
                                    </p:set>
                                    <p:animEffect transition="in" filter="fade">
                                      <p:cBhvr>
                                        <p:cTn id="37" dur="2000"/>
                                        <p:tgtEl>
                                          <p:spTgt spid="62260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22605"/>
                                        </p:tgtEl>
                                        <p:attrNameLst>
                                          <p:attrName>style.visibility</p:attrName>
                                        </p:attrNameLst>
                                      </p:cBhvr>
                                      <p:to>
                                        <p:strVal val="visible"/>
                                      </p:to>
                                    </p:set>
                                    <p:animEffect transition="in" filter="fade">
                                      <p:cBhvr>
                                        <p:cTn id="40" dur="2000"/>
                                        <p:tgtEl>
                                          <p:spTgt spid="62260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22606"/>
                                        </p:tgtEl>
                                        <p:attrNameLst>
                                          <p:attrName>style.visibility</p:attrName>
                                        </p:attrNameLst>
                                      </p:cBhvr>
                                      <p:to>
                                        <p:strVal val="visible"/>
                                      </p:to>
                                    </p:set>
                                    <p:animEffect transition="in" filter="fade">
                                      <p:cBhvr>
                                        <p:cTn id="43" dur="2000"/>
                                        <p:tgtEl>
                                          <p:spTgt spid="62260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22607"/>
                                        </p:tgtEl>
                                        <p:attrNameLst>
                                          <p:attrName>style.visibility</p:attrName>
                                        </p:attrNameLst>
                                      </p:cBhvr>
                                      <p:to>
                                        <p:strVal val="visible"/>
                                      </p:to>
                                    </p:set>
                                    <p:animEffect transition="in" filter="fade">
                                      <p:cBhvr>
                                        <p:cTn id="46" dur="2000"/>
                                        <p:tgtEl>
                                          <p:spTgt spid="62260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22608"/>
                                        </p:tgtEl>
                                        <p:attrNameLst>
                                          <p:attrName>style.visibility</p:attrName>
                                        </p:attrNameLst>
                                      </p:cBhvr>
                                      <p:to>
                                        <p:strVal val="visible"/>
                                      </p:to>
                                    </p:set>
                                    <p:animEffect transition="in" filter="fade">
                                      <p:cBhvr>
                                        <p:cTn id="49" dur="2000"/>
                                        <p:tgtEl>
                                          <p:spTgt spid="622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2594" grpId="0" animBg="1"/>
      <p:bldP spid="622595" grpId="0"/>
      <p:bldP spid="622596" grpId="0" animBg="1"/>
      <p:bldP spid="622597" grpId="0" animBg="1"/>
      <p:bldP spid="622598" grpId="0"/>
      <p:bldP spid="622599" grpId="0" animBg="1"/>
      <p:bldP spid="622600" grpId="0" animBg="1"/>
      <p:bldP spid="622601" grpId="0" animBg="1"/>
      <p:bldP spid="622602" grpId="0" animBg="1"/>
      <p:bldP spid="622603" grpId="0" animBg="1"/>
      <p:bldP spid="622604" grpId="0" animBg="1"/>
      <p:bldP spid="622605" grpId="0" animBg="1"/>
      <p:bldP spid="622606" grpId="0" animBg="1"/>
      <p:bldP spid="622607" grpId="0" animBg="1"/>
      <p:bldP spid="62260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Başlık 1"/>
          <p:cNvSpPr>
            <a:spLocks noGrp="1"/>
          </p:cNvSpPr>
          <p:nvPr>
            <p:ph type="title"/>
          </p:nvPr>
        </p:nvSpPr>
        <p:spPr/>
        <p:txBody>
          <a:bodyPr/>
          <a:lstStyle/>
          <a:p>
            <a:r>
              <a:rPr lang="en-US" altLang="tr-TR" sz="3600" smtClean="0"/>
              <a:t>New work item proposal to work program</a:t>
            </a:r>
            <a:endParaRPr lang="tr-TR" altLang="tr-TR" sz="3600" smtClean="0"/>
          </a:p>
        </p:txBody>
      </p:sp>
      <p:sp>
        <p:nvSpPr>
          <p:cNvPr id="29699" name="İçerik Yer Tutucusu 2"/>
          <p:cNvSpPr>
            <a:spLocks noGrp="1"/>
          </p:cNvSpPr>
          <p:nvPr>
            <p:ph idx="1"/>
          </p:nvPr>
        </p:nvSpPr>
        <p:spPr/>
        <p:txBody>
          <a:bodyPr/>
          <a:lstStyle/>
          <a:p>
            <a:r>
              <a:rPr lang="en-US" altLang="tr-TR" smtClean="0"/>
              <a:t>Everyone can propose new work items at any time such as governmental bodies, academia, industrial sectors, research bodies etc. National technical committees evaluate the proposals. Approved proposals are included in the work program.</a:t>
            </a:r>
          </a:p>
          <a:p>
            <a:endParaRPr lang="tr-TR" altLang="tr-TR" smtClean="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29701"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E8EDD480-C51E-48B9-A1A3-81FD199FE53F}" type="slidenum">
              <a:rPr lang="tr-TR" altLang="tr-TR" sz="1000" smtClean="0">
                <a:solidFill>
                  <a:srgbClr val="FF0000"/>
                </a:solidFill>
                <a:latin typeface="Verdana" pitchFamily="34" charset="0"/>
              </a:rPr>
              <a:pPr>
                <a:spcBef>
                  <a:spcPct val="0"/>
                </a:spcBef>
                <a:buClrTx/>
                <a:buSzTx/>
                <a:buFontTx/>
                <a:buNone/>
              </a:pPr>
              <a:t>22</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19"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a:solidFill>
                  <a:srgbClr val="FF0000"/>
                </a:solidFill>
                <a:effectLst>
                  <a:outerShdw blurRad="38100" dist="38100" dir="2700000" algn="tl">
                    <a:srgbClr val="C0C0C0"/>
                  </a:outerShdw>
                </a:effectLst>
              </a:rPr>
              <a:t>Standards Preparation Center</a:t>
            </a:r>
          </a:p>
          <a:p>
            <a:pPr eaLnBrk="1" hangingPunct="1">
              <a:defRPr/>
            </a:pPr>
            <a:endParaRPr lang="tr-TR"/>
          </a:p>
          <a:p>
            <a:pPr eaLnBrk="1" hangingPunct="1">
              <a:defRPr/>
            </a:pPr>
            <a:r>
              <a:rPr lang="en-US" sz="1000"/>
              <a:t>©</a:t>
            </a:r>
            <a:r>
              <a:rPr lang="tr-TR" sz="1000"/>
              <a:t>2010 Türk Standardları Enstitüsü</a:t>
            </a:r>
          </a:p>
        </p:txBody>
      </p:sp>
      <p:sp>
        <p:nvSpPr>
          <p:cNvPr id="30724"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AFA4622B-01F5-43FC-B537-87CB3E324869}" type="slidenum">
              <a:rPr lang="tr-TR" altLang="tr-TR" sz="1000" smtClean="0">
                <a:solidFill>
                  <a:srgbClr val="FF0000"/>
                </a:solidFill>
                <a:latin typeface="Verdana" pitchFamily="34" charset="0"/>
              </a:rPr>
              <a:pPr>
                <a:spcBef>
                  <a:spcPct val="0"/>
                </a:spcBef>
                <a:buClrTx/>
                <a:buSzTx/>
                <a:buFontTx/>
                <a:buNone/>
              </a:pPr>
              <a:t>23</a:t>
            </a:fld>
            <a:endParaRPr lang="tr-TR" altLang="tr-TR" sz="1000" smtClean="0">
              <a:solidFill>
                <a:srgbClr val="FF0000"/>
              </a:solidFill>
              <a:latin typeface="Verdana" pitchFamily="34" charset="0"/>
            </a:endParaRPr>
          </a:p>
        </p:txBody>
      </p:sp>
      <p:sp>
        <p:nvSpPr>
          <p:cNvPr id="623618" name="Rectangle 2"/>
          <p:cNvSpPr>
            <a:spLocks noGrp="1" noChangeArrowheads="1"/>
          </p:cNvSpPr>
          <p:nvPr>
            <p:ph type="title"/>
          </p:nvPr>
        </p:nvSpPr>
        <p:spPr/>
        <p:txBody>
          <a:bodyPr/>
          <a:lstStyle/>
          <a:p>
            <a:pPr eaLnBrk="1" hangingPunct="1"/>
            <a:r>
              <a:rPr lang="tr-TR" altLang="tr-TR" sz="3200" smtClean="0"/>
              <a:t>  </a:t>
            </a:r>
            <a:r>
              <a:rPr lang="tr-TR" altLang="tr-TR" sz="3600" smtClean="0"/>
              <a:t>Standards preparation process</a:t>
            </a:r>
          </a:p>
        </p:txBody>
      </p:sp>
      <p:sp>
        <p:nvSpPr>
          <p:cNvPr id="623619" name="Text Box 3"/>
          <p:cNvSpPr txBox="1">
            <a:spLocks noChangeArrowheads="1"/>
          </p:cNvSpPr>
          <p:nvPr/>
        </p:nvSpPr>
        <p:spPr bwMode="auto">
          <a:xfrm>
            <a:off x="363538" y="1143000"/>
            <a:ext cx="58959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None/>
            </a:pPr>
            <a:r>
              <a:rPr lang="tr-TR" altLang="tr-TR" sz="2400" b="0" u="none" dirty="0">
                <a:solidFill>
                  <a:srgbClr val="FF0000"/>
                </a:solidFill>
              </a:rPr>
              <a:t>2. </a:t>
            </a:r>
            <a:r>
              <a:rPr lang="tr-TR" altLang="tr-TR" sz="2400" b="0" u="none" dirty="0" err="1">
                <a:solidFill>
                  <a:srgbClr val="FF0000"/>
                </a:solidFill>
              </a:rPr>
              <a:t>Working</a:t>
            </a:r>
            <a:r>
              <a:rPr lang="tr-TR" altLang="tr-TR" sz="2400" b="0" u="none" dirty="0">
                <a:solidFill>
                  <a:srgbClr val="FF0000"/>
                </a:solidFill>
              </a:rPr>
              <a:t> </a:t>
            </a:r>
            <a:r>
              <a:rPr lang="tr-TR" altLang="tr-TR" sz="2400" b="0" u="none" dirty="0" err="1">
                <a:solidFill>
                  <a:srgbClr val="FF0000"/>
                </a:solidFill>
              </a:rPr>
              <a:t>Group</a:t>
            </a:r>
            <a:r>
              <a:rPr lang="tr-TR" altLang="tr-TR" sz="2400" b="0" u="none" dirty="0">
                <a:solidFill>
                  <a:srgbClr val="FF0000"/>
                </a:solidFill>
              </a:rPr>
              <a:t>/</a:t>
            </a:r>
            <a:r>
              <a:rPr lang="tr-TR" altLang="tr-TR" sz="2400" b="0" u="none" dirty="0" err="1">
                <a:solidFill>
                  <a:srgbClr val="FF0000"/>
                </a:solidFill>
              </a:rPr>
              <a:t>Rapporteur</a:t>
            </a:r>
            <a:r>
              <a:rPr lang="tr-TR" altLang="tr-TR" sz="2400" b="0" u="none" dirty="0">
                <a:solidFill>
                  <a:srgbClr val="FF0000"/>
                </a:solidFill>
              </a:rPr>
              <a:t> </a:t>
            </a:r>
            <a:r>
              <a:rPr lang="tr-TR" altLang="tr-TR" sz="2400" b="0" u="none" dirty="0" err="1">
                <a:solidFill>
                  <a:srgbClr val="FF0000"/>
                </a:solidFill>
              </a:rPr>
              <a:t>Assignment</a:t>
            </a:r>
            <a:endParaRPr lang="tr-TR" altLang="tr-TR" sz="2400" b="0" u="none" dirty="0">
              <a:solidFill>
                <a:srgbClr val="FF0000"/>
              </a:solidFill>
            </a:endParaRPr>
          </a:p>
        </p:txBody>
      </p:sp>
      <p:sp>
        <p:nvSpPr>
          <p:cNvPr id="623620" name="Rectangle 4"/>
          <p:cNvSpPr>
            <a:spLocks noChangeArrowheads="1"/>
          </p:cNvSpPr>
          <p:nvPr/>
        </p:nvSpPr>
        <p:spPr bwMode="auto">
          <a:xfrm>
            <a:off x="539750" y="1773238"/>
            <a:ext cx="2232025" cy="647700"/>
          </a:xfrm>
          <a:prstGeom prst="rect">
            <a:avLst/>
          </a:prstGeom>
          <a:solidFill>
            <a:schemeClr val="accent1"/>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accent1"/>
            </a:extrusionClr>
          </a:sp3d>
        </p:spPr>
        <p:txBody>
          <a:bodyPr wrap="none" anchor="ctr">
            <a:flatTx/>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u="none"/>
              <a:t>Working Group</a:t>
            </a:r>
          </a:p>
        </p:txBody>
      </p:sp>
      <p:sp>
        <p:nvSpPr>
          <p:cNvPr id="623621" name="Line 5"/>
          <p:cNvSpPr>
            <a:spLocks noChangeShapeType="1"/>
          </p:cNvSpPr>
          <p:nvPr/>
        </p:nvSpPr>
        <p:spPr bwMode="auto">
          <a:xfrm>
            <a:off x="2771775" y="2060575"/>
            <a:ext cx="9366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3622" name="Text Box 6"/>
          <p:cNvSpPr txBox="1">
            <a:spLocks noChangeArrowheads="1"/>
          </p:cNvSpPr>
          <p:nvPr/>
        </p:nvSpPr>
        <p:spPr bwMode="auto">
          <a:xfrm>
            <a:off x="323850" y="2679700"/>
            <a:ext cx="274002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Char char="•"/>
            </a:pPr>
            <a:r>
              <a:rPr lang="tr-TR" altLang="tr-TR" sz="1600" b="0" u="none"/>
              <a:t>Sectoral experience</a:t>
            </a:r>
          </a:p>
          <a:p>
            <a:pPr eaLnBrk="1" hangingPunct="1">
              <a:spcBef>
                <a:spcPct val="0"/>
              </a:spcBef>
              <a:buClrTx/>
              <a:buSzTx/>
              <a:buFontTx/>
              <a:buChar char="•"/>
            </a:pPr>
            <a:r>
              <a:rPr lang="tr-TR" altLang="tr-TR" sz="1600" b="0" u="none"/>
              <a:t>Language knowledge</a:t>
            </a:r>
          </a:p>
          <a:p>
            <a:pPr eaLnBrk="1" hangingPunct="1">
              <a:spcBef>
                <a:spcPct val="0"/>
              </a:spcBef>
              <a:buClrTx/>
              <a:buSzTx/>
              <a:buFontTx/>
              <a:buChar char="•"/>
            </a:pPr>
            <a:r>
              <a:rPr lang="tr-TR" altLang="tr-TR" sz="1600" b="0" u="none"/>
              <a:t>Standardization experience</a:t>
            </a:r>
          </a:p>
          <a:p>
            <a:pPr eaLnBrk="1" hangingPunct="1">
              <a:spcBef>
                <a:spcPct val="0"/>
              </a:spcBef>
              <a:buClrTx/>
              <a:buSzTx/>
              <a:buFontTx/>
              <a:buChar char="•"/>
            </a:pPr>
            <a:r>
              <a:rPr lang="tr-TR" altLang="tr-TR" sz="1600" b="0" u="none"/>
              <a:t>Performance</a:t>
            </a:r>
          </a:p>
          <a:p>
            <a:pPr eaLnBrk="1" hangingPunct="1">
              <a:spcBef>
                <a:spcPct val="0"/>
              </a:spcBef>
              <a:buClrTx/>
              <a:buSzTx/>
              <a:buFontTx/>
              <a:buChar char="•"/>
            </a:pPr>
            <a:r>
              <a:rPr lang="tr-TR" altLang="tr-TR" sz="1600" b="0" u="none"/>
              <a:t>Drafting timeframe</a:t>
            </a:r>
          </a:p>
          <a:p>
            <a:pPr eaLnBrk="1" hangingPunct="1">
              <a:spcBef>
                <a:spcPct val="0"/>
              </a:spcBef>
              <a:buClrTx/>
              <a:buSzTx/>
              <a:buFontTx/>
              <a:buChar char="•"/>
            </a:pPr>
            <a:r>
              <a:rPr lang="tr-TR" altLang="tr-TR" sz="1600" b="0" u="none"/>
              <a:t>Mirror committees</a:t>
            </a:r>
          </a:p>
          <a:p>
            <a:pPr eaLnBrk="1" hangingPunct="1">
              <a:spcBef>
                <a:spcPct val="0"/>
              </a:spcBef>
              <a:buClrTx/>
              <a:buSzTx/>
              <a:buFontTx/>
              <a:buChar char="•"/>
            </a:pPr>
            <a:r>
              <a:rPr lang="tr-TR" altLang="tr-TR" sz="1600" b="0" u="none"/>
              <a:t>Sectoral associations</a:t>
            </a:r>
          </a:p>
        </p:txBody>
      </p:sp>
      <p:sp>
        <p:nvSpPr>
          <p:cNvPr id="623623" name="Rectangle 7"/>
          <p:cNvSpPr>
            <a:spLocks noChangeArrowheads="1"/>
          </p:cNvSpPr>
          <p:nvPr/>
        </p:nvSpPr>
        <p:spPr bwMode="auto">
          <a:xfrm>
            <a:off x="3708400" y="1728788"/>
            <a:ext cx="2232025" cy="647700"/>
          </a:xfrm>
          <a:prstGeom prst="rect">
            <a:avLst/>
          </a:prstGeom>
          <a:solidFill>
            <a:srgbClr val="FF0000"/>
          </a:solidFill>
          <a:ln w="9525">
            <a:solidFill>
              <a:schemeClr val="tx1"/>
            </a:solidFill>
            <a:miter lim="800000"/>
            <a:headEnd/>
            <a:tailEnd/>
          </a:ln>
          <a:effectLst>
            <a:prstShdw prst="shdw13" dist="53882" dir="13500000">
              <a:schemeClr val="bg2">
                <a:alpha val="50000"/>
              </a:schemeClr>
            </a:prstShdw>
          </a:effectLst>
        </p:spPr>
        <p:txBody>
          <a:bodyPr wrap="none" anchor="ct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u="none"/>
              <a:t>Approval/Time </a:t>
            </a:r>
          </a:p>
          <a:p>
            <a:pPr algn="ctr" eaLnBrk="1" hangingPunct="1">
              <a:spcBef>
                <a:spcPct val="0"/>
              </a:spcBef>
              <a:buClrTx/>
              <a:buSzTx/>
              <a:buFontTx/>
              <a:buNone/>
            </a:pPr>
            <a:r>
              <a:rPr lang="tr-TR" altLang="tr-TR" sz="1800" u="none"/>
              <a:t>allocation</a:t>
            </a:r>
          </a:p>
        </p:txBody>
      </p:sp>
      <p:sp>
        <p:nvSpPr>
          <p:cNvPr id="623624" name="Line 8"/>
          <p:cNvSpPr>
            <a:spLocks noChangeShapeType="1"/>
          </p:cNvSpPr>
          <p:nvPr/>
        </p:nvSpPr>
        <p:spPr bwMode="auto">
          <a:xfrm>
            <a:off x="4716463" y="2349500"/>
            <a:ext cx="0" cy="5032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3625" name="Rectangle 9"/>
          <p:cNvSpPr>
            <a:spLocks noChangeArrowheads="1"/>
          </p:cNvSpPr>
          <p:nvPr/>
        </p:nvSpPr>
        <p:spPr bwMode="auto">
          <a:xfrm>
            <a:off x="5724525" y="2997200"/>
            <a:ext cx="2089150" cy="504825"/>
          </a:xfrm>
          <a:prstGeom prst="rect">
            <a:avLst/>
          </a:prstGeom>
          <a:solidFill>
            <a:schemeClr val="accent1"/>
          </a:solidFill>
          <a:ln w="9525">
            <a:miter lim="800000"/>
            <a:headEnd/>
            <a:tailEnd/>
          </a:ln>
          <a:scene3d>
            <a:camera prst="legacyPerspectiveBottom"/>
            <a:lightRig rig="legacyFlat3" dir="t"/>
          </a:scene3d>
          <a:sp3d extrusionH="887400" prstMaterial="legacyMatte">
            <a:bevelT w="13500" h="13500" prst="angle"/>
            <a:bevelB w="13500" h="13500" prst="angle"/>
            <a:extrusionClr>
              <a:schemeClr val="accent1"/>
            </a:extrusionClr>
          </a:sp3d>
        </p:spPr>
        <p:txBody>
          <a:bodyPr wrap="none" anchor="ctr">
            <a:flatTx/>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600"/>
              <a:t>Meeting in national  </a:t>
            </a:r>
          </a:p>
          <a:p>
            <a:pPr algn="ctr" eaLnBrk="1" hangingPunct="1">
              <a:spcBef>
                <a:spcPct val="0"/>
              </a:spcBef>
              <a:buClrTx/>
              <a:buSzTx/>
              <a:buFontTx/>
              <a:buNone/>
            </a:pPr>
            <a:r>
              <a:rPr lang="tr-TR" altLang="tr-TR" sz="1600"/>
              <a:t>Technical committee</a:t>
            </a:r>
          </a:p>
        </p:txBody>
      </p:sp>
      <p:sp>
        <p:nvSpPr>
          <p:cNvPr id="623626" name="Line 10"/>
          <p:cNvSpPr>
            <a:spLocks noChangeShapeType="1"/>
          </p:cNvSpPr>
          <p:nvPr/>
        </p:nvSpPr>
        <p:spPr bwMode="auto">
          <a:xfrm>
            <a:off x="6804025" y="3573463"/>
            <a:ext cx="0" cy="5032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3627" name="Rectangle 11"/>
          <p:cNvSpPr>
            <a:spLocks noChangeArrowheads="1"/>
          </p:cNvSpPr>
          <p:nvPr/>
        </p:nvSpPr>
        <p:spPr bwMode="auto">
          <a:xfrm>
            <a:off x="5867400" y="4076700"/>
            <a:ext cx="2089150" cy="504825"/>
          </a:xfrm>
          <a:prstGeom prst="rect">
            <a:avLst/>
          </a:prstGeom>
          <a:solidFill>
            <a:srgbClr val="FF6600"/>
          </a:solidFill>
          <a:ln w="9525">
            <a:miter lim="800000"/>
            <a:headEnd/>
            <a:tailEnd/>
          </a:ln>
          <a:scene3d>
            <a:camera prst="legacyPerspectiveBottom"/>
            <a:lightRig rig="legacyFlat3" dir="t"/>
          </a:scene3d>
          <a:sp3d extrusionH="887400" prstMaterial="legacyMatte">
            <a:bevelT w="13500" h="13500" prst="angle"/>
            <a:bevelB w="13500" h="13500" prst="angle"/>
            <a:extrusionClr>
              <a:srgbClr val="FF6600"/>
            </a:extrusionClr>
          </a:sp3d>
        </p:spPr>
        <p:txBody>
          <a:bodyPr wrap="none" anchor="ctr">
            <a:flatTx/>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a:t>Corrections</a:t>
            </a:r>
          </a:p>
        </p:txBody>
      </p:sp>
      <p:sp>
        <p:nvSpPr>
          <p:cNvPr id="623628" name="Documents"/>
          <p:cNvSpPr>
            <a:spLocks noEditPoints="1" noChangeArrowheads="1"/>
          </p:cNvSpPr>
          <p:nvPr/>
        </p:nvSpPr>
        <p:spPr bwMode="auto">
          <a:xfrm>
            <a:off x="3779838" y="2924175"/>
            <a:ext cx="1512887" cy="1800225"/>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0 w 21600"/>
              <a:gd name="T21" fmla="*/ 2147483647 h 21600"/>
              <a:gd name="T22" fmla="*/ 2147483647 w 21600"/>
              <a:gd name="T23" fmla="*/ 2147483647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1645 w 21600"/>
              <a:gd name="T37" fmla="*/ 4171 h 21600"/>
              <a:gd name="T38" fmla="*/ 16522 w 21600"/>
              <a:gd name="T39" fmla="*/ 17314 h 216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600" u="none"/>
              <a:t>Working draft of the standard</a:t>
            </a:r>
            <a:endParaRPr lang="tr-TR" altLang="tr-TR" sz="1800" u="none"/>
          </a:p>
        </p:txBody>
      </p:sp>
      <p:sp>
        <p:nvSpPr>
          <p:cNvPr id="623629" name="Line 13"/>
          <p:cNvSpPr>
            <a:spLocks noChangeShapeType="1"/>
          </p:cNvSpPr>
          <p:nvPr/>
        </p:nvSpPr>
        <p:spPr bwMode="auto">
          <a:xfrm>
            <a:off x="5292725" y="3284538"/>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3630" name="Line 14"/>
          <p:cNvSpPr>
            <a:spLocks noChangeShapeType="1"/>
          </p:cNvSpPr>
          <p:nvPr/>
        </p:nvSpPr>
        <p:spPr bwMode="auto">
          <a:xfrm flipV="1">
            <a:off x="6443663" y="3573463"/>
            <a:ext cx="0" cy="5032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3631" name="Documents"/>
          <p:cNvSpPr>
            <a:spLocks noEditPoints="1" noChangeArrowheads="1"/>
          </p:cNvSpPr>
          <p:nvPr/>
        </p:nvSpPr>
        <p:spPr bwMode="auto">
          <a:xfrm>
            <a:off x="2051050" y="4652963"/>
            <a:ext cx="1585913" cy="1512887"/>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0 w 21600"/>
              <a:gd name="T21" fmla="*/ 2147483647 h 21600"/>
              <a:gd name="T22" fmla="*/ 2147483647 w 21600"/>
              <a:gd name="T23" fmla="*/ 2147483647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1645 w 21600"/>
              <a:gd name="T37" fmla="*/ 4171 h 21600"/>
              <a:gd name="T38" fmla="*/ 16522 w 21600"/>
              <a:gd name="T39" fmla="*/ 17314 h 216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300" u="none"/>
              <a:t>Draft standard ready for circulation</a:t>
            </a:r>
          </a:p>
        </p:txBody>
      </p:sp>
      <p:sp>
        <p:nvSpPr>
          <p:cNvPr id="623632" name="Line 16"/>
          <p:cNvSpPr>
            <a:spLocks noChangeShapeType="1"/>
          </p:cNvSpPr>
          <p:nvPr/>
        </p:nvSpPr>
        <p:spPr bwMode="auto">
          <a:xfrm>
            <a:off x="6732588" y="4724400"/>
            <a:ext cx="0" cy="5762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3633" name="Line 17"/>
          <p:cNvSpPr>
            <a:spLocks noChangeShapeType="1"/>
          </p:cNvSpPr>
          <p:nvPr/>
        </p:nvSpPr>
        <p:spPr bwMode="auto">
          <a:xfrm flipH="1">
            <a:off x="3563938" y="5300663"/>
            <a:ext cx="31686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23618"/>
                                        </p:tgtEl>
                                        <p:attrNameLst>
                                          <p:attrName>style.visibility</p:attrName>
                                        </p:attrNameLst>
                                      </p:cBhvr>
                                      <p:to>
                                        <p:strVal val="visible"/>
                                      </p:to>
                                    </p:set>
                                    <p:animEffect transition="in" filter="fade">
                                      <p:cBhvr>
                                        <p:cTn id="7" dur="2000"/>
                                        <p:tgtEl>
                                          <p:spTgt spid="6236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23619"/>
                                        </p:tgtEl>
                                        <p:attrNameLst>
                                          <p:attrName>style.visibility</p:attrName>
                                        </p:attrNameLst>
                                      </p:cBhvr>
                                      <p:to>
                                        <p:strVal val="visible"/>
                                      </p:to>
                                    </p:set>
                                    <p:animEffect transition="in" filter="fade">
                                      <p:cBhvr>
                                        <p:cTn id="10" dur="2000"/>
                                        <p:tgtEl>
                                          <p:spTgt spid="6236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23620"/>
                                        </p:tgtEl>
                                        <p:attrNameLst>
                                          <p:attrName>style.visibility</p:attrName>
                                        </p:attrNameLst>
                                      </p:cBhvr>
                                      <p:to>
                                        <p:strVal val="visible"/>
                                      </p:to>
                                    </p:set>
                                    <p:animEffect transition="in" filter="fade">
                                      <p:cBhvr>
                                        <p:cTn id="13" dur="2000"/>
                                        <p:tgtEl>
                                          <p:spTgt spid="6236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3621"/>
                                        </p:tgtEl>
                                        <p:attrNameLst>
                                          <p:attrName>style.visibility</p:attrName>
                                        </p:attrNameLst>
                                      </p:cBhvr>
                                      <p:to>
                                        <p:strVal val="visible"/>
                                      </p:to>
                                    </p:set>
                                    <p:animEffect transition="in" filter="fade">
                                      <p:cBhvr>
                                        <p:cTn id="16" dur="2000"/>
                                        <p:tgtEl>
                                          <p:spTgt spid="6236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23622"/>
                                        </p:tgtEl>
                                        <p:attrNameLst>
                                          <p:attrName>style.visibility</p:attrName>
                                        </p:attrNameLst>
                                      </p:cBhvr>
                                      <p:to>
                                        <p:strVal val="visible"/>
                                      </p:to>
                                    </p:set>
                                    <p:animEffect transition="in" filter="fade">
                                      <p:cBhvr>
                                        <p:cTn id="19" dur="2000"/>
                                        <p:tgtEl>
                                          <p:spTgt spid="62362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23623"/>
                                        </p:tgtEl>
                                        <p:attrNameLst>
                                          <p:attrName>style.visibility</p:attrName>
                                        </p:attrNameLst>
                                      </p:cBhvr>
                                      <p:to>
                                        <p:strVal val="visible"/>
                                      </p:to>
                                    </p:set>
                                    <p:animEffect transition="in" filter="fade">
                                      <p:cBhvr>
                                        <p:cTn id="22" dur="2000"/>
                                        <p:tgtEl>
                                          <p:spTgt spid="62362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23624"/>
                                        </p:tgtEl>
                                        <p:attrNameLst>
                                          <p:attrName>style.visibility</p:attrName>
                                        </p:attrNameLst>
                                      </p:cBhvr>
                                      <p:to>
                                        <p:strVal val="visible"/>
                                      </p:to>
                                    </p:set>
                                    <p:animEffect transition="in" filter="fade">
                                      <p:cBhvr>
                                        <p:cTn id="25" dur="2000"/>
                                        <p:tgtEl>
                                          <p:spTgt spid="62362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23625"/>
                                        </p:tgtEl>
                                        <p:attrNameLst>
                                          <p:attrName>style.visibility</p:attrName>
                                        </p:attrNameLst>
                                      </p:cBhvr>
                                      <p:to>
                                        <p:strVal val="visible"/>
                                      </p:to>
                                    </p:set>
                                    <p:animEffect transition="in" filter="fade">
                                      <p:cBhvr>
                                        <p:cTn id="28" dur="2000"/>
                                        <p:tgtEl>
                                          <p:spTgt spid="62362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23626"/>
                                        </p:tgtEl>
                                        <p:attrNameLst>
                                          <p:attrName>style.visibility</p:attrName>
                                        </p:attrNameLst>
                                      </p:cBhvr>
                                      <p:to>
                                        <p:strVal val="visible"/>
                                      </p:to>
                                    </p:set>
                                    <p:animEffect transition="in" filter="fade">
                                      <p:cBhvr>
                                        <p:cTn id="31" dur="2000"/>
                                        <p:tgtEl>
                                          <p:spTgt spid="62362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23627"/>
                                        </p:tgtEl>
                                        <p:attrNameLst>
                                          <p:attrName>style.visibility</p:attrName>
                                        </p:attrNameLst>
                                      </p:cBhvr>
                                      <p:to>
                                        <p:strVal val="visible"/>
                                      </p:to>
                                    </p:set>
                                    <p:animEffect transition="in" filter="fade">
                                      <p:cBhvr>
                                        <p:cTn id="34" dur="2000"/>
                                        <p:tgtEl>
                                          <p:spTgt spid="62362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23628"/>
                                        </p:tgtEl>
                                        <p:attrNameLst>
                                          <p:attrName>style.visibility</p:attrName>
                                        </p:attrNameLst>
                                      </p:cBhvr>
                                      <p:to>
                                        <p:strVal val="visible"/>
                                      </p:to>
                                    </p:set>
                                    <p:animEffect transition="in" filter="fade">
                                      <p:cBhvr>
                                        <p:cTn id="37" dur="2000"/>
                                        <p:tgtEl>
                                          <p:spTgt spid="62362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23629"/>
                                        </p:tgtEl>
                                        <p:attrNameLst>
                                          <p:attrName>style.visibility</p:attrName>
                                        </p:attrNameLst>
                                      </p:cBhvr>
                                      <p:to>
                                        <p:strVal val="visible"/>
                                      </p:to>
                                    </p:set>
                                    <p:animEffect transition="in" filter="fade">
                                      <p:cBhvr>
                                        <p:cTn id="40" dur="2000"/>
                                        <p:tgtEl>
                                          <p:spTgt spid="62362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23630"/>
                                        </p:tgtEl>
                                        <p:attrNameLst>
                                          <p:attrName>style.visibility</p:attrName>
                                        </p:attrNameLst>
                                      </p:cBhvr>
                                      <p:to>
                                        <p:strVal val="visible"/>
                                      </p:to>
                                    </p:set>
                                    <p:animEffect transition="in" filter="fade">
                                      <p:cBhvr>
                                        <p:cTn id="43" dur="2000"/>
                                        <p:tgtEl>
                                          <p:spTgt spid="62363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23631"/>
                                        </p:tgtEl>
                                        <p:attrNameLst>
                                          <p:attrName>style.visibility</p:attrName>
                                        </p:attrNameLst>
                                      </p:cBhvr>
                                      <p:to>
                                        <p:strVal val="visible"/>
                                      </p:to>
                                    </p:set>
                                    <p:animEffect transition="in" filter="fade">
                                      <p:cBhvr>
                                        <p:cTn id="46" dur="2000"/>
                                        <p:tgtEl>
                                          <p:spTgt spid="62363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23632"/>
                                        </p:tgtEl>
                                        <p:attrNameLst>
                                          <p:attrName>style.visibility</p:attrName>
                                        </p:attrNameLst>
                                      </p:cBhvr>
                                      <p:to>
                                        <p:strVal val="visible"/>
                                      </p:to>
                                    </p:set>
                                    <p:animEffect transition="in" filter="fade">
                                      <p:cBhvr>
                                        <p:cTn id="49" dur="2000"/>
                                        <p:tgtEl>
                                          <p:spTgt spid="62363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23633"/>
                                        </p:tgtEl>
                                        <p:attrNameLst>
                                          <p:attrName>style.visibility</p:attrName>
                                        </p:attrNameLst>
                                      </p:cBhvr>
                                      <p:to>
                                        <p:strVal val="visible"/>
                                      </p:to>
                                    </p:set>
                                    <p:animEffect transition="in" filter="fade">
                                      <p:cBhvr>
                                        <p:cTn id="52" dur="2000"/>
                                        <p:tgtEl>
                                          <p:spTgt spid="6236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3618" grpId="0" animBg="1"/>
      <p:bldP spid="623619" grpId="0"/>
      <p:bldP spid="623620" grpId="0" animBg="1"/>
      <p:bldP spid="623621" grpId="0" animBg="1"/>
      <p:bldP spid="623622" grpId="0"/>
      <p:bldP spid="623623" grpId="0" animBg="1"/>
      <p:bldP spid="623624" grpId="0" animBg="1"/>
      <p:bldP spid="623625" grpId="0" animBg="1"/>
      <p:bldP spid="623626" grpId="0" animBg="1"/>
      <p:bldP spid="623627" grpId="0" animBg="1"/>
      <p:bldP spid="623628" grpId="0" animBg="1"/>
      <p:bldP spid="623629" grpId="0" animBg="1"/>
      <p:bldP spid="623630" grpId="0" animBg="1"/>
      <p:bldP spid="623631" grpId="0" animBg="1"/>
      <p:bldP spid="623632" grpId="0" animBg="1"/>
      <p:bldP spid="62363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Başlık 1"/>
          <p:cNvSpPr>
            <a:spLocks noGrp="1"/>
          </p:cNvSpPr>
          <p:nvPr>
            <p:ph type="title"/>
          </p:nvPr>
        </p:nvSpPr>
        <p:spPr/>
        <p:txBody>
          <a:bodyPr/>
          <a:lstStyle/>
          <a:p>
            <a:r>
              <a:rPr lang="en-US" altLang="tr-TR" sz="3200" dirty="0" smtClean="0"/>
              <a:t>Working </a:t>
            </a:r>
            <a:r>
              <a:rPr lang="en-US" altLang="tr-TR" sz="3200" dirty="0"/>
              <a:t>Group/Rapporteur  </a:t>
            </a:r>
            <a:r>
              <a:rPr lang="en-US" altLang="tr-TR" sz="3200" dirty="0" smtClean="0"/>
              <a:t>Assignment</a:t>
            </a:r>
            <a:endParaRPr lang="tr-TR" altLang="tr-TR" sz="3200" dirty="0" smtClean="0"/>
          </a:p>
        </p:txBody>
      </p:sp>
      <p:sp>
        <p:nvSpPr>
          <p:cNvPr id="31747" name="İçerik Yer Tutucusu 2"/>
          <p:cNvSpPr>
            <a:spLocks noGrp="1"/>
          </p:cNvSpPr>
          <p:nvPr>
            <p:ph idx="1"/>
          </p:nvPr>
        </p:nvSpPr>
        <p:spPr/>
        <p:txBody>
          <a:bodyPr/>
          <a:lstStyle/>
          <a:p>
            <a:r>
              <a:rPr lang="en-US" altLang="tr-TR" dirty="0" smtClean="0"/>
              <a:t>Working </a:t>
            </a:r>
            <a:r>
              <a:rPr lang="en-US" altLang="tr-TR" dirty="0" smtClean="0"/>
              <a:t>group</a:t>
            </a:r>
            <a:r>
              <a:rPr lang="tr-TR" altLang="tr-TR" dirty="0"/>
              <a:t>/</a:t>
            </a:r>
            <a:r>
              <a:rPr lang="tr-TR" altLang="tr-TR" dirty="0" err="1"/>
              <a:t>Rapporteur</a:t>
            </a:r>
            <a:r>
              <a:rPr lang="tr-TR" altLang="tr-TR" dirty="0"/>
              <a:t> </a:t>
            </a:r>
            <a:r>
              <a:rPr lang="en-US" altLang="tr-TR" dirty="0" smtClean="0"/>
              <a:t>is </a:t>
            </a:r>
            <a:r>
              <a:rPr lang="en-US" altLang="tr-TR" dirty="0" smtClean="0"/>
              <a:t>chosen as drafting the standard according to his/her sectoral experience, language knowledge. Draft document developed by the working group is sent to the national technical committee for final decision to circulate the document for formal approval</a:t>
            </a:r>
            <a:r>
              <a:rPr lang="tr-TR" altLang="tr-TR" dirty="0" smtClean="0"/>
              <a:t>.</a:t>
            </a:r>
            <a:r>
              <a:rPr lang="en-US" altLang="tr-TR" dirty="0" smtClean="0"/>
              <a:t> </a:t>
            </a:r>
          </a:p>
          <a:p>
            <a:endParaRPr lang="tr-TR" altLang="tr-TR" dirty="0" smtClean="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31749"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2F14BFE6-C0F1-46BE-B62A-742115D4FC86}" type="slidenum">
              <a:rPr lang="tr-TR" altLang="tr-TR" sz="1000" smtClean="0">
                <a:solidFill>
                  <a:srgbClr val="FF0000"/>
                </a:solidFill>
                <a:latin typeface="Verdana" pitchFamily="34" charset="0"/>
              </a:rPr>
              <a:pPr>
                <a:spcBef>
                  <a:spcPct val="0"/>
                </a:spcBef>
                <a:buClrTx/>
                <a:buSzTx/>
                <a:buFontTx/>
                <a:buNone/>
              </a:pPr>
              <a:t>24</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24"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a:solidFill>
                  <a:srgbClr val="FF0000"/>
                </a:solidFill>
                <a:effectLst>
                  <a:outerShdw blurRad="38100" dist="38100" dir="2700000" algn="tl">
                    <a:srgbClr val="C0C0C0"/>
                  </a:outerShdw>
                </a:effectLst>
              </a:rPr>
              <a:t>Standards Preparation Center</a:t>
            </a:r>
          </a:p>
          <a:p>
            <a:pPr eaLnBrk="1" hangingPunct="1">
              <a:defRPr/>
            </a:pPr>
            <a:endParaRPr lang="tr-TR"/>
          </a:p>
          <a:p>
            <a:pPr eaLnBrk="1" hangingPunct="1">
              <a:defRPr/>
            </a:pPr>
            <a:r>
              <a:rPr lang="en-US" sz="1000"/>
              <a:t>©</a:t>
            </a:r>
            <a:r>
              <a:rPr lang="tr-TR" sz="1000"/>
              <a:t>2010 Türk Standardları Enstitüsü</a:t>
            </a:r>
          </a:p>
        </p:txBody>
      </p:sp>
      <p:sp>
        <p:nvSpPr>
          <p:cNvPr id="32772"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FC3B5C5E-239B-4CE8-A364-F9793368AE44}" type="slidenum">
              <a:rPr lang="tr-TR" altLang="tr-TR" sz="1000" smtClean="0">
                <a:solidFill>
                  <a:srgbClr val="FF0000"/>
                </a:solidFill>
                <a:latin typeface="Verdana" pitchFamily="34" charset="0"/>
              </a:rPr>
              <a:pPr>
                <a:spcBef>
                  <a:spcPct val="0"/>
                </a:spcBef>
                <a:buClrTx/>
                <a:buSzTx/>
                <a:buFontTx/>
                <a:buNone/>
              </a:pPr>
              <a:t>25</a:t>
            </a:fld>
            <a:endParaRPr lang="tr-TR" altLang="tr-TR" sz="1000" smtClean="0">
              <a:solidFill>
                <a:srgbClr val="FF0000"/>
              </a:solidFill>
              <a:latin typeface="Verdana" pitchFamily="34" charset="0"/>
            </a:endParaRPr>
          </a:p>
        </p:txBody>
      </p:sp>
      <p:sp>
        <p:nvSpPr>
          <p:cNvPr id="624642" name="Rectangle 2"/>
          <p:cNvSpPr>
            <a:spLocks noGrp="1" noChangeArrowheads="1"/>
          </p:cNvSpPr>
          <p:nvPr>
            <p:ph type="title"/>
          </p:nvPr>
        </p:nvSpPr>
        <p:spPr/>
        <p:txBody>
          <a:bodyPr/>
          <a:lstStyle/>
          <a:p>
            <a:pPr eaLnBrk="1" hangingPunct="1"/>
            <a:r>
              <a:rPr lang="tr-TR" altLang="tr-TR" sz="3200" smtClean="0"/>
              <a:t>  </a:t>
            </a:r>
            <a:r>
              <a:rPr lang="tr-TR" altLang="tr-TR" sz="3600" smtClean="0"/>
              <a:t>Standards preparation process</a:t>
            </a:r>
          </a:p>
        </p:txBody>
      </p:sp>
      <p:sp>
        <p:nvSpPr>
          <p:cNvPr id="624643" name="Text Box 3"/>
          <p:cNvSpPr txBox="1">
            <a:spLocks noChangeArrowheads="1"/>
          </p:cNvSpPr>
          <p:nvPr/>
        </p:nvSpPr>
        <p:spPr bwMode="auto">
          <a:xfrm>
            <a:off x="363538" y="1143000"/>
            <a:ext cx="55419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None/>
            </a:pPr>
            <a:r>
              <a:rPr lang="tr-TR" altLang="tr-TR" sz="2400" b="0" u="none">
                <a:solidFill>
                  <a:srgbClr val="FF0000"/>
                </a:solidFill>
              </a:rPr>
              <a:t>3. Voting/commenting period (60 days) </a:t>
            </a:r>
          </a:p>
        </p:txBody>
      </p:sp>
      <p:sp>
        <p:nvSpPr>
          <p:cNvPr id="624644" name="Rectangle 4"/>
          <p:cNvSpPr>
            <a:spLocks noChangeArrowheads="1"/>
          </p:cNvSpPr>
          <p:nvPr/>
        </p:nvSpPr>
        <p:spPr bwMode="auto">
          <a:xfrm>
            <a:off x="539750" y="1773238"/>
            <a:ext cx="2232025" cy="647700"/>
          </a:xfrm>
          <a:prstGeom prst="rect">
            <a:avLst/>
          </a:prstGeom>
          <a:solidFill>
            <a:schemeClr val="accent1"/>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accent1"/>
            </a:extrusionClr>
          </a:sp3d>
        </p:spPr>
        <p:txBody>
          <a:bodyPr wrap="none" anchor="ctr">
            <a:flatTx/>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700" u="none"/>
              <a:t>Circulation of the draft </a:t>
            </a:r>
          </a:p>
          <a:p>
            <a:pPr algn="ctr" eaLnBrk="1" hangingPunct="1">
              <a:spcBef>
                <a:spcPct val="0"/>
              </a:spcBef>
              <a:buClrTx/>
              <a:buSzTx/>
              <a:buFontTx/>
              <a:buNone/>
            </a:pPr>
            <a:r>
              <a:rPr lang="tr-TR" altLang="tr-TR" sz="1700" u="none"/>
              <a:t>for comments</a:t>
            </a:r>
          </a:p>
        </p:txBody>
      </p:sp>
      <p:sp>
        <p:nvSpPr>
          <p:cNvPr id="624645" name="Line 5"/>
          <p:cNvSpPr>
            <a:spLocks noChangeShapeType="1"/>
          </p:cNvSpPr>
          <p:nvPr/>
        </p:nvSpPr>
        <p:spPr bwMode="auto">
          <a:xfrm>
            <a:off x="2771775" y="2060575"/>
            <a:ext cx="9366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4646" name="Text Box 6"/>
          <p:cNvSpPr txBox="1">
            <a:spLocks noChangeArrowheads="1"/>
          </p:cNvSpPr>
          <p:nvPr/>
        </p:nvSpPr>
        <p:spPr bwMode="auto">
          <a:xfrm>
            <a:off x="519113" y="2679700"/>
            <a:ext cx="2365375"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Char char="•"/>
            </a:pPr>
            <a:r>
              <a:rPr lang="tr-TR" altLang="tr-TR" sz="1600" b="0" u="none"/>
              <a:t>Related bodies</a:t>
            </a:r>
          </a:p>
          <a:p>
            <a:pPr eaLnBrk="1" hangingPunct="1">
              <a:spcBef>
                <a:spcPct val="0"/>
              </a:spcBef>
              <a:buClrTx/>
              <a:buSzTx/>
              <a:buFontTx/>
              <a:buChar char="•"/>
            </a:pPr>
            <a:r>
              <a:rPr lang="tr-TR" altLang="tr-TR" sz="1600" b="0" u="none"/>
              <a:t>Companies</a:t>
            </a:r>
          </a:p>
          <a:p>
            <a:pPr eaLnBrk="1" hangingPunct="1">
              <a:spcBef>
                <a:spcPct val="0"/>
              </a:spcBef>
              <a:buClrTx/>
              <a:buSzTx/>
              <a:buFontTx/>
              <a:buChar char="•"/>
            </a:pPr>
            <a:r>
              <a:rPr lang="tr-TR" altLang="tr-TR" sz="1600" b="0" u="none"/>
              <a:t>Web site</a:t>
            </a:r>
          </a:p>
          <a:p>
            <a:pPr eaLnBrk="1" hangingPunct="1">
              <a:spcBef>
                <a:spcPct val="0"/>
              </a:spcBef>
              <a:buClrTx/>
              <a:buSzTx/>
              <a:buFontTx/>
              <a:buChar char="•"/>
            </a:pPr>
            <a:r>
              <a:rPr lang="tr-TR" altLang="tr-TR" sz="1600" b="0" u="none"/>
              <a:t>Sectoral associations</a:t>
            </a:r>
          </a:p>
          <a:p>
            <a:pPr eaLnBrk="1" hangingPunct="1">
              <a:spcBef>
                <a:spcPct val="0"/>
              </a:spcBef>
              <a:buClrTx/>
              <a:buSzTx/>
              <a:buFontTx/>
              <a:buChar char="•"/>
            </a:pPr>
            <a:r>
              <a:rPr lang="tr-TR" altLang="tr-TR" sz="1600" b="0" u="none"/>
              <a:t>Mirror committees</a:t>
            </a:r>
          </a:p>
          <a:p>
            <a:pPr eaLnBrk="1" hangingPunct="1">
              <a:spcBef>
                <a:spcPct val="0"/>
              </a:spcBef>
              <a:buClrTx/>
              <a:buSzTx/>
              <a:buFontTx/>
              <a:buChar char="•"/>
            </a:pPr>
            <a:r>
              <a:rPr lang="tr-TR" altLang="tr-TR" sz="1600" b="0" u="none"/>
              <a:t>Consumer associations</a:t>
            </a:r>
          </a:p>
        </p:txBody>
      </p:sp>
      <p:sp>
        <p:nvSpPr>
          <p:cNvPr id="624647" name="Rectangle 7"/>
          <p:cNvSpPr>
            <a:spLocks noChangeArrowheads="1"/>
          </p:cNvSpPr>
          <p:nvPr/>
        </p:nvSpPr>
        <p:spPr bwMode="auto">
          <a:xfrm>
            <a:off x="3708400" y="1728788"/>
            <a:ext cx="2232025" cy="647700"/>
          </a:xfrm>
          <a:prstGeom prst="rect">
            <a:avLst/>
          </a:prstGeom>
          <a:solidFill>
            <a:srgbClr val="FF0000"/>
          </a:solidFill>
          <a:ln w="9525">
            <a:solidFill>
              <a:schemeClr val="tx1"/>
            </a:solidFill>
            <a:miter lim="800000"/>
            <a:headEnd/>
            <a:tailEnd/>
          </a:ln>
          <a:effectLst>
            <a:prstShdw prst="shdw13" dist="53882" dir="13500000">
              <a:schemeClr val="bg2">
                <a:alpha val="50000"/>
              </a:schemeClr>
            </a:prstShdw>
          </a:effectLst>
        </p:spPr>
        <p:txBody>
          <a:bodyPr wrap="none" anchor="ct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u="none"/>
              <a:t>Deadline for </a:t>
            </a:r>
          </a:p>
          <a:p>
            <a:pPr algn="ctr" eaLnBrk="1" hangingPunct="1">
              <a:spcBef>
                <a:spcPct val="0"/>
              </a:spcBef>
              <a:buClrTx/>
              <a:buSzTx/>
              <a:buFontTx/>
              <a:buNone/>
            </a:pPr>
            <a:r>
              <a:rPr lang="tr-TR" altLang="tr-TR" sz="1800" u="none"/>
              <a:t>comments</a:t>
            </a:r>
          </a:p>
        </p:txBody>
      </p:sp>
      <p:sp>
        <p:nvSpPr>
          <p:cNvPr id="624648" name="Line 8"/>
          <p:cNvSpPr>
            <a:spLocks noChangeShapeType="1"/>
          </p:cNvSpPr>
          <p:nvPr/>
        </p:nvSpPr>
        <p:spPr bwMode="auto">
          <a:xfrm>
            <a:off x="4716463" y="2349500"/>
            <a:ext cx="0" cy="5032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4649" name="Rectangle 9"/>
          <p:cNvSpPr>
            <a:spLocks noChangeArrowheads="1"/>
          </p:cNvSpPr>
          <p:nvPr/>
        </p:nvSpPr>
        <p:spPr bwMode="auto">
          <a:xfrm>
            <a:off x="6372225" y="1773238"/>
            <a:ext cx="2089150" cy="504825"/>
          </a:xfrm>
          <a:prstGeom prst="rect">
            <a:avLst/>
          </a:prstGeom>
          <a:solidFill>
            <a:schemeClr val="accent1"/>
          </a:solidFill>
          <a:ln w="9525">
            <a:miter lim="800000"/>
            <a:headEnd/>
            <a:tailEnd/>
          </a:ln>
          <a:scene3d>
            <a:camera prst="legacyPerspectiveBottom"/>
            <a:lightRig rig="legacyFlat3" dir="t"/>
          </a:scene3d>
          <a:sp3d extrusionH="887400" prstMaterial="legacyMatte">
            <a:bevelT w="13500" h="13500" prst="angle"/>
            <a:bevelB w="13500" h="13500" prst="angle"/>
            <a:extrusionClr>
              <a:schemeClr val="accent1"/>
            </a:extrusionClr>
          </a:sp3d>
        </p:spPr>
        <p:txBody>
          <a:bodyPr wrap="none" anchor="ctr">
            <a:flatTx/>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b="0"/>
              <a:t>Evaluation of </a:t>
            </a:r>
          </a:p>
          <a:p>
            <a:pPr algn="ctr" eaLnBrk="1" hangingPunct="1">
              <a:spcBef>
                <a:spcPct val="0"/>
              </a:spcBef>
              <a:buClrTx/>
              <a:buSzTx/>
              <a:buFontTx/>
              <a:buNone/>
            </a:pPr>
            <a:r>
              <a:rPr lang="tr-TR" altLang="tr-TR" sz="1800" b="0"/>
              <a:t>comments</a:t>
            </a:r>
          </a:p>
        </p:txBody>
      </p:sp>
      <p:sp>
        <p:nvSpPr>
          <p:cNvPr id="624650" name="Line 10"/>
          <p:cNvSpPr>
            <a:spLocks noChangeShapeType="1"/>
          </p:cNvSpPr>
          <p:nvPr/>
        </p:nvSpPr>
        <p:spPr bwMode="auto">
          <a:xfrm>
            <a:off x="7307263" y="2349500"/>
            <a:ext cx="0" cy="5032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4651" name="Rectangle 11"/>
          <p:cNvSpPr>
            <a:spLocks noChangeArrowheads="1"/>
          </p:cNvSpPr>
          <p:nvPr/>
        </p:nvSpPr>
        <p:spPr bwMode="auto">
          <a:xfrm>
            <a:off x="6370638" y="2852738"/>
            <a:ext cx="2089150" cy="504825"/>
          </a:xfrm>
          <a:prstGeom prst="rect">
            <a:avLst/>
          </a:prstGeom>
          <a:solidFill>
            <a:srgbClr val="FF6600"/>
          </a:solidFill>
          <a:ln w="9525">
            <a:miter lim="800000"/>
            <a:headEnd/>
            <a:tailEnd/>
          </a:ln>
          <a:scene3d>
            <a:camera prst="legacyPerspectiveBottom"/>
            <a:lightRig rig="legacyFlat3" dir="t"/>
          </a:scene3d>
          <a:sp3d extrusionH="887400" prstMaterial="legacyMatte">
            <a:bevelT w="13500" h="13500" prst="angle"/>
            <a:bevelB w="13500" h="13500" prst="angle"/>
            <a:extrusionClr>
              <a:srgbClr val="FF6600"/>
            </a:extrusionClr>
          </a:sp3d>
        </p:spPr>
        <p:txBody>
          <a:bodyPr wrap="none" anchor="ctr">
            <a:flatTx/>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b="0"/>
              <a:t>Corrections</a:t>
            </a:r>
          </a:p>
        </p:txBody>
      </p:sp>
      <p:sp>
        <p:nvSpPr>
          <p:cNvPr id="624652" name="Documents"/>
          <p:cNvSpPr>
            <a:spLocks noEditPoints="1" noChangeArrowheads="1"/>
          </p:cNvSpPr>
          <p:nvPr/>
        </p:nvSpPr>
        <p:spPr bwMode="auto">
          <a:xfrm>
            <a:off x="3995738" y="2924175"/>
            <a:ext cx="1439862" cy="1800225"/>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0 w 21600"/>
              <a:gd name="T21" fmla="*/ 2147483647 h 21600"/>
              <a:gd name="T22" fmla="*/ 2147483647 w 21600"/>
              <a:gd name="T23" fmla="*/ 2147483647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1645 w 21600"/>
              <a:gd name="T37" fmla="*/ 4171 h 21600"/>
              <a:gd name="T38" fmla="*/ 16522 w 21600"/>
              <a:gd name="T39" fmla="*/ 17314 h 216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400" u="none"/>
              <a:t>Draft</a:t>
            </a:r>
          </a:p>
          <a:p>
            <a:pPr algn="ctr" eaLnBrk="1" hangingPunct="1">
              <a:spcBef>
                <a:spcPct val="0"/>
              </a:spcBef>
              <a:buClrTx/>
              <a:buSzTx/>
              <a:buFontTx/>
              <a:buNone/>
            </a:pPr>
            <a:r>
              <a:rPr lang="tr-TR" altLang="tr-TR" sz="1400" u="none"/>
              <a:t>standard</a:t>
            </a:r>
          </a:p>
          <a:p>
            <a:pPr algn="ctr" eaLnBrk="1" hangingPunct="1">
              <a:spcBef>
                <a:spcPct val="0"/>
              </a:spcBef>
              <a:buClrTx/>
              <a:buSzTx/>
              <a:buFontTx/>
              <a:buNone/>
            </a:pPr>
            <a:endParaRPr lang="tr-TR" altLang="tr-TR" sz="1600" u="none"/>
          </a:p>
          <a:p>
            <a:pPr algn="ctr" eaLnBrk="1" hangingPunct="1">
              <a:spcBef>
                <a:spcPct val="0"/>
              </a:spcBef>
              <a:buClrTx/>
              <a:buSzTx/>
              <a:buFontTx/>
              <a:buNone/>
            </a:pPr>
            <a:endParaRPr lang="tr-TR" altLang="tr-TR" sz="1800" u="none"/>
          </a:p>
        </p:txBody>
      </p:sp>
      <p:sp>
        <p:nvSpPr>
          <p:cNvPr id="624653" name="Text Box 13"/>
          <p:cNvSpPr txBox="1">
            <a:spLocks noChangeArrowheads="1"/>
          </p:cNvSpPr>
          <p:nvPr/>
        </p:nvSpPr>
        <p:spPr bwMode="auto">
          <a:xfrm>
            <a:off x="6659563" y="5751513"/>
            <a:ext cx="2298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None/>
            </a:pPr>
            <a:r>
              <a:rPr lang="tr-TR" altLang="tr-TR" sz="2400">
                <a:solidFill>
                  <a:srgbClr val="0066FF"/>
                </a:solidFill>
              </a:rPr>
              <a:t>www.tse.org.tr</a:t>
            </a:r>
          </a:p>
        </p:txBody>
      </p:sp>
      <p:sp>
        <p:nvSpPr>
          <p:cNvPr id="624654" name="Line 14"/>
          <p:cNvSpPr>
            <a:spLocks noChangeShapeType="1"/>
          </p:cNvSpPr>
          <p:nvPr/>
        </p:nvSpPr>
        <p:spPr bwMode="auto">
          <a:xfrm>
            <a:off x="5940425" y="2060575"/>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4655" name="Line 15"/>
          <p:cNvSpPr>
            <a:spLocks noChangeShapeType="1"/>
          </p:cNvSpPr>
          <p:nvPr/>
        </p:nvSpPr>
        <p:spPr bwMode="auto">
          <a:xfrm flipV="1">
            <a:off x="6946900" y="2349500"/>
            <a:ext cx="0" cy="5032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4656" name="Documents"/>
          <p:cNvSpPr>
            <a:spLocks noEditPoints="1" noChangeArrowheads="1"/>
          </p:cNvSpPr>
          <p:nvPr/>
        </p:nvSpPr>
        <p:spPr bwMode="auto">
          <a:xfrm>
            <a:off x="2627313" y="4292600"/>
            <a:ext cx="1225550" cy="1800225"/>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0 w 21600"/>
              <a:gd name="T21" fmla="*/ 2147483647 h 21600"/>
              <a:gd name="T22" fmla="*/ 2147483647 w 21600"/>
              <a:gd name="T23" fmla="*/ 2147483647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1645 w 21600"/>
              <a:gd name="T37" fmla="*/ 4171 h 21600"/>
              <a:gd name="T38" fmla="*/ 16522 w 21600"/>
              <a:gd name="T39" fmla="*/ 17314 h 216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u="none"/>
              <a:t>Final draft</a:t>
            </a:r>
          </a:p>
          <a:p>
            <a:pPr algn="ctr" eaLnBrk="1" hangingPunct="1">
              <a:spcBef>
                <a:spcPct val="0"/>
              </a:spcBef>
              <a:buClrTx/>
              <a:buSzTx/>
              <a:buFontTx/>
              <a:buNone/>
            </a:pPr>
            <a:endParaRPr lang="tr-TR" altLang="tr-TR" sz="1800" u="none"/>
          </a:p>
        </p:txBody>
      </p:sp>
      <p:sp>
        <p:nvSpPr>
          <p:cNvPr id="624657" name="Line 17"/>
          <p:cNvSpPr>
            <a:spLocks noChangeShapeType="1"/>
          </p:cNvSpPr>
          <p:nvPr/>
        </p:nvSpPr>
        <p:spPr bwMode="auto">
          <a:xfrm>
            <a:off x="7380288" y="3429000"/>
            <a:ext cx="0" cy="18716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4658" name="Line 18"/>
          <p:cNvSpPr>
            <a:spLocks noChangeShapeType="1"/>
          </p:cNvSpPr>
          <p:nvPr/>
        </p:nvSpPr>
        <p:spPr bwMode="auto">
          <a:xfrm flipH="1">
            <a:off x="3851275" y="5300663"/>
            <a:ext cx="352901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4659" name="Rectangle 19"/>
          <p:cNvSpPr>
            <a:spLocks noChangeArrowheads="1"/>
          </p:cNvSpPr>
          <p:nvPr/>
        </p:nvSpPr>
        <p:spPr bwMode="auto">
          <a:xfrm>
            <a:off x="6227763" y="3860800"/>
            <a:ext cx="2232025" cy="647700"/>
          </a:xfrm>
          <a:prstGeom prst="rect">
            <a:avLst/>
          </a:prstGeom>
          <a:solidFill>
            <a:srgbClr val="FF0000"/>
          </a:solidFill>
          <a:ln w="9525">
            <a:solidFill>
              <a:schemeClr val="tx1"/>
            </a:solidFill>
            <a:miter lim="800000"/>
            <a:headEnd/>
            <a:tailEnd/>
          </a:ln>
          <a:effectLst>
            <a:prstShdw prst="shdw13" dist="53882" dir="13500000">
              <a:schemeClr val="bg2">
                <a:alpha val="50000"/>
              </a:schemeClr>
            </a:prstShdw>
          </a:effectLst>
        </p:spPr>
        <p:txBody>
          <a:bodyPr wrap="none" anchor="ct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u="none"/>
              <a:t>2nd circulation </a:t>
            </a:r>
          </a:p>
          <a:p>
            <a:pPr algn="ctr" eaLnBrk="1" hangingPunct="1">
              <a:spcBef>
                <a:spcPct val="0"/>
              </a:spcBef>
              <a:buClrTx/>
              <a:buSzTx/>
              <a:buFontTx/>
              <a:buNone/>
            </a:pPr>
            <a:r>
              <a:rPr lang="tr-TR" altLang="tr-TR" sz="1800" u="none"/>
              <a:t>if needed</a:t>
            </a:r>
          </a:p>
        </p:txBody>
      </p:sp>
      <p:sp>
        <p:nvSpPr>
          <p:cNvPr id="624660" name="Line 20"/>
          <p:cNvSpPr>
            <a:spLocks noChangeShapeType="1"/>
          </p:cNvSpPr>
          <p:nvPr/>
        </p:nvSpPr>
        <p:spPr bwMode="auto">
          <a:xfrm flipH="1">
            <a:off x="6084888" y="4149725"/>
            <a:ext cx="1428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4661" name="Line 21"/>
          <p:cNvSpPr>
            <a:spLocks noChangeShapeType="1"/>
          </p:cNvSpPr>
          <p:nvPr/>
        </p:nvSpPr>
        <p:spPr bwMode="auto">
          <a:xfrm flipV="1">
            <a:off x="6084888" y="2276475"/>
            <a:ext cx="0" cy="18732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4662" name="Line 22"/>
          <p:cNvSpPr>
            <a:spLocks noChangeShapeType="1"/>
          </p:cNvSpPr>
          <p:nvPr/>
        </p:nvSpPr>
        <p:spPr bwMode="auto">
          <a:xfrm>
            <a:off x="6084888" y="2276475"/>
            <a:ext cx="2873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24642"/>
                                        </p:tgtEl>
                                        <p:attrNameLst>
                                          <p:attrName>style.visibility</p:attrName>
                                        </p:attrNameLst>
                                      </p:cBhvr>
                                      <p:to>
                                        <p:strVal val="visible"/>
                                      </p:to>
                                    </p:set>
                                    <p:animEffect transition="in" filter="fade">
                                      <p:cBhvr>
                                        <p:cTn id="7" dur="2000"/>
                                        <p:tgtEl>
                                          <p:spTgt spid="62464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24643"/>
                                        </p:tgtEl>
                                        <p:attrNameLst>
                                          <p:attrName>style.visibility</p:attrName>
                                        </p:attrNameLst>
                                      </p:cBhvr>
                                      <p:to>
                                        <p:strVal val="visible"/>
                                      </p:to>
                                    </p:set>
                                    <p:animEffect transition="in" filter="fade">
                                      <p:cBhvr>
                                        <p:cTn id="10" dur="2000"/>
                                        <p:tgtEl>
                                          <p:spTgt spid="62464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24644"/>
                                        </p:tgtEl>
                                        <p:attrNameLst>
                                          <p:attrName>style.visibility</p:attrName>
                                        </p:attrNameLst>
                                      </p:cBhvr>
                                      <p:to>
                                        <p:strVal val="visible"/>
                                      </p:to>
                                    </p:set>
                                    <p:animEffect transition="in" filter="fade">
                                      <p:cBhvr>
                                        <p:cTn id="13" dur="2000"/>
                                        <p:tgtEl>
                                          <p:spTgt spid="62464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4645"/>
                                        </p:tgtEl>
                                        <p:attrNameLst>
                                          <p:attrName>style.visibility</p:attrName>
                                        </p:attrNameLst>
                                      </p:cBhvr>
                                      <p:to>
                                        <p:strVal val="visible"/>
                                      </p:to>
                                    </p:set>
                                    <p:animEffect transition="in" filter="fade">
                                      <p:cBhvr>
                                        <p:cTn id="16" dur="2000"/>
                                        <p:tgtEl>
                                          <p:spTgt spid="62464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24646"/>
                                        </p:tgtEl>
                                        <p:attrNameLst>
                                          <p:attrName>style.visibility</p:attrName>
                                        </p:attrNameLst>
                                      </p:cBhvr>
                                      <p:to>
                                        <p:strVal val="visible"/>
                                      </p:to>
                                    </p:set>
                                    <p:animEffect transition="in" filter="fade">
                                      <p:cBhvr>
                                        <p:cTn id="19" dur="2000"/>
                                        <p:tgtEl>
                                          <p:spTgt spid="62464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24647"/>
                                        </p:tgtEl>
                                        <p:attrNameLst>
                                          <p:attrName>style.visibility</p:attrName>
                                        </p:attrNameLst>
                                      </p:cBhvr>
                                      <p:to>
                                        <p:strVal val="visible"/>
                                      </p:to>
                                    </p:set>
                                    <p:animEffect transition="in" filter="fade">
                                      <p:cBhvr>
                                        <p:cTn id="22" dur="2000"/>
                                        <p:tgtEl>
                                          <p:spTgt spid="62464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24648"/>
                                        </p:tgtEl>
                                        <p:attrNameLst>
                                          <p:attrName>style.visibility</p:attrName>
                                        </p:attrNameLst>
                                      </p:cBhvr>
                                      <p:to>
                                        <p:strVal val="visible"/>
                                      </p:to>
                                    </p:set>
                                    <p:animEffect transition="in" filter="fade">
                                      <p:cBhvr>
                                        <p:cTn id="25" dur="2000"/>
                                        <p:tgtEl>
                                          <p:spTgt spid="6246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24649"/>
                                        </p:tgtEl>
                                        <p:attrNameLst>
                                          <p:attrName>style.visibility</p:attrName>
                                        </p:attrNameLst>
                                      </p:cBhvr>
                                      <p:to>
                                        <p:strVal val="visible"/>
                                      </p:to>
                                    </p:set>
                                    <p:animEffect transition="in" filter="fade">
                                      <p:cBhvr>
                                        <p:cTn id="28" dur="2000"/>
                                        <p:tgtEl>
                                          <p:spTgt spid="62464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24650"/>
                                        </p:tgtEl>
                                        <p:attrNameLst>
                                          <p:attrName>style.visibility</p:attrName>
                                        </p:attrNameLst>
                                      </p:cBhvr>
                                      <p:to>
                                        <p:strVal val="visible"/>
                                      </p:to>
                                    </p:set>
                                    <p:animEffect transition="in" filter="fade">
                                      <p:cBhvr>
                                        <p:cTn id="31" dur="2000"/>
                                        <p:tgtEl>
                                          <p:spTgt spid="62465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24651"/>
                                        </p:tgtEl>
                                        <p:attrNameLst>
                                          <p:attrName>style.visibility</p:attrName>
                                        </p:attrNameLst>
                                      </p:cBhvr>
                                      <p:to>
                                        <p:strVal val="visible"/>
                                      </p:to>
                                    </p:set>
                                    <p:animEffect transition="in" filter="fade">
                                      <p:cBhvr>
                                        <p:cTn id="34" dur="2000"/>
                                        <p:tgtEl>
                                          <p:spTgt spid="62465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24652"/>
                                        </p:tgtEl>
                                        <p:attrNameLst>
                                          <p:attrName>style.visibility</p:attrName>
                                        </p:attrNameLst>
                                      </p:cBhvr>
                                      <p:to>
                                        <p:strVal val="visible"/>
                                      </p:to>
                                    </p:set>
                                    <p:animEffect transition="in" filter="fade">
                                      <p:cBhvr>
                                        <p:cTn id="37" dur="2000"/>
                                        <p:tgtEl>
                                          <p:spTgt spid="62465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24653"/>
                                        </p:tgtEl>
                                        <p:attrNameLst>
                                          <p:attrName>style.visibility</p:attrName>
                                        </p:attrNameLst>
                                      </p:cBhvr>
                                      <p:to>
                                        <p:strVal val="visible"/>
                                      </p:to>
                                    </p:set>
                                    <p:animEffect transition="in" filter="fade">
                                      <p:cBhvr>
                                        <p:cTn id="40" dur="2000"/>
                                        <p:tgtEl>
                                          <p:spTgt spid="62465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24654"/>
                                        </p:tgtEl>
                                        <p:attrNameLst>
                                          <p:attrName>style.visibility</p:attrName>
                                        </p:attrNameLst>
                                      </p:cBhvr>
                                      <p:to>
                                        <p:strVal val="visible"/>
                                      </p:to>
                                    </p:set>
                                    <p:animEffect transition="in" filter="fade">
                                      <p:cBhvr>
                                        <p:cTn id="43" dur="2000"/>
                                        <p:tgtEl>
                                          <p:spTgt spid="62465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24655"/>
                                        </p:tgtEl>
                                        <p:attrNameLst>
                                          <p:attrName>style.visibility</p:attrName>
                                        </p:attrNameLst>
                                      </p:cBhvr>
                                      <p:to>
                                        <p:strVal val="visible"/>
                                      </p:to>
                                    </p:set>
                                    <p:animEffect transition="in" filter="fade">
                                      <p:cBhvr>
                                        <p:cTn id="46" dur="2000"/>
                                        <p:tgtEl>
                                          <p:spTgt spid="62465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24656"/>
                                        </p:tgtEl>
                                        <p:attrNameLst>
                                          <p:attrName>style.visibility</p:attrName>
                                        </p:attrNameLst>
                                      </p:cBhvr>
                                      <p:to>
                                        <p:strVal val="visible"/>
                                      </p:to>
                                    </p:set>
                                    <p:animEffect transition="in" filter="fade">
                                      <p:cBhvr>
                                        <p:cTn id="49" dur="2000"/>
                                        <p:tgtEl>
                                          <p:spTgt spid="62465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24657"/>
                                        </p:tgtEl>
                                        <p:attrNameLst>
                                          <p:attrName>style.visibility</p:attrName>
                                        </p:attrNameLst>
                                      </p:cBhvr>
                                      <p:to>
                                        <p:strVal val="visible"/>
                                      </p:to>
                                    </p:set>
                                    <p:animEffect transition="in" filter="fade">
                                      <p:cBhvr>
                                        <p:cTn id="52" dur="2000"/>
                                        <p:tgtEl>
                                          <p:spTgt spid="62465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24658"/>
                                        </p:tgtEl>
                                        <p:attrNameLst>
                                          <p:attrName>style.visibility</p:attrName>
                                        </p:attrNameLst>
                                      </p:cBhvr>
                                      <p:to>
                                        <p:strVal val="visible"/>
                                      </p:to>
                                    </p:set>
                                    <p:animEffect transition="in" filter="fade">
                                      <p:cBhvr>
                                        <p:cTn id="55" dur="2000"/>
                                        <p:tgtEl>
                                          <p:spTgt spid="62465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24659"/>
                                        </p:tgtEl>
                                        <p:attrNameLst>
                                          <p:attrName>style.visibility</p:attrName>
                                        </p:attrNameLst>
                                      </p:cBhvr>
                                      <p:to>
                                        <p:strVal val="visible"/>
                                      </p:to>
                                    </p:set>
                                    <p:animEffect transition="in" filter="fade">
                                      <p:cBhvr>
                                        <p:cTn id="58" dur="2000"/>
                                        <p:tgtEl>
                                          <p:spTgt spid="624659"/>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24660"/>
                                        </p:tgtEl>
                                        <p:attrNameLst>
                                          <p:attrName>style.visibility</p:attrName>
                                        </p:attrNameLst>
                                      </p:cBhvr>
                                      <p:to>
                                        <p:strVal val="visible"/>
                                      </p:to>
                                    </p:set>
                                    <p:animEffect transition="in" filter="fade">
                                      <p:cBhvr>
                                        <p:cTn id="61" dur="2000"/>
                                        <p:tgtEl>
                                          <p:spTgt spid="624660"/>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24661"/>
                                        </p:tgtEl>
                                        <p:attrNameLst>
                                          <p:attrName>style.visibility</p:attrName>
                                        </p:attrNameLst>
                                      </p:cBhvr>
                                      <p:to>
                                        <p:strVal val="visible"/>
                                      </p:to>
                                    </p:set>
                                    <p:animEffect transition="in" filter="fade">
                                      <p:cBhvr>
                                        <p:cTn id="64" dur="2000"/>
                                        <p:tgtEl>
                                          <p:spTgt spid="62466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24662"/>
                                        </p:tgtEl>
                                        <p:attrNameLst>
                                          <p:attrName>style.visibility</p:attrName>
                                        </p:attrNameLst>
                                      </p:cBhvr>
                                      <p:to>
                                        <p:strVal val="visible"/>
                                      </p:to>
                                    </p:set>
                                    <p:animEffect transition="in" filter="fade">
                                      <p:cBhvr>
                                        <p:cTn id="67" dur="2000"/>
                                        <p:tgtEl>
                                          <p:spTgt spid="6246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42" grpId="0" animBg="1"/>
      <p:bldP spid="624643" grpId="0"/>
      <p:bldP spid="624644" grpId="0" animBg="1"/>
      <p:bldP spid="624645" grpId="0" animBg="1"/>
      <p:bldP spid="624646" grpId="0"/>
      <p:bldP spid="624647" grpId="0" animBg="1"/>
      <p:bldP spid="624648" grpId="0" animBg="1"/>
      <p:bldP spid="624649" grpId="0" animBg="1"/>
      <p:bldP spid="624650" grpId="0" animBg="1"/>
      <p:bldP spid="624651" grpId="0" animBg="1"/>
      <p:bldP spid="624652" grpId="0" animBg="1"/>
      <p:bldP spid="624653" grpId="0"/>
      <p:bldP spid="624654" grpId="0" animBg="1"/>
      <p:bldP spid="624655" grpId="0" animBg="1"/>
      <p:bldP spid="624656" grpId="0" animBg="1"/>
      <p:bldP spid="624657" grpId="0" animBg="1"/>
      <p:bldP spid="624658" grpId="0" animBg="1"/>
      <p:bldP spid="624659" grpId="0" animBg="1"/>
      <p:bldP spid="624660" grpId="0" animBg="1"/>
      <p:bldP spid="624661" grpId="0" animBg="1"/>
      <p:bldP spid="62466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Başlık 1"/>
          <p:cNvSpPr>
            <a:spLocks noGrp="1"/>
          </p:cNvSpPr>
          <p:nvPr>
            <p:ph type="title"/>
          </p:nvPr>
        </p:nvSpPr>
        <p:spPr/>
        <p:txBody>
          <a:bodyPr/>
          <a:lstStyle/>
          <a:p>
            <a:r>
              <a:rPr lang="en-US" altLang="tr-TR" sz="3600" smtClean="0"/>
              <a:t>Voting/commenting period (enquiry)</a:t>
            </a:r>
            <a:endParaRPr lang="tr-TR" altLang="tr-TR" sz="3600" smtClean="0"/>
          </a:p>
        </p:txBody>
      </p:sp>
      <p:sp>
        <p:nvSpPr>
          <p:cNvPr id="33795" name="İçerik Yer Tutucusu 2"/>
          <p:cNvSpPr>
            <a:spLocks noGrp="1"/>
          </p:cNvSpPr>
          <p:nvPr>
            <p:ph idx="1"/>
          </p:nvPr>
        </p:nvSpPr>
        <p:spPr/>
        <p:txBody>
          <a:bodyPr/>
          <a:lstStyle/>
          <a:p>
            <a:r>
              <a:rPr lang="en-US" altLang="tr-TR" smtClean="0"/>
              <a:t>Draft standards are sent to the related sectoral bodies such as industry, ministries, sector and consumer associations, etc for comment and approval. National technical committee evaluate the comments gathered from sector</a:t>
            </a:r>
            <a:r>
              <a:rPr lang="tr-TR" altLang="tr-TR" smtClean="0"/>
              <a:t>.</a:t>
            </a:r>
            <a:r>
              <a:rPr lang="en-US" altLang="tr-TR" smtClean="0"/>
              <a:t> </a:t>
            </a:r>
          </a:p>
          <a:p>
            <a:endParaRPr lang="tr-TR" altLang="tr-TR" smtClean="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33797"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6600B124-00A4-47AF-8437-5780A80E2100}" type="slidenum">
              <a:rPr lang="tr-TR" altLang="tr-TR" sz="1000" smtClean="0">
                <a:solidFill>
                  <a:srgbClr val="FF0000"/>
                </a:solidFill>
                <a:latin typeface="Verdana" pitchFamily="34" charset="0"/>
              </a:rPr>
              <a:pPr>
                <a:spcBef>
                  <a:spcPct val="0"/>
                </a:spcBef>
                <a:buClrTx/>
                <a:buSzTx/>
                <a:buFontTx/>
                <a:buNone/>
              </a:pPr>
              <a:t>26</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21"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a:solidFill>
                  <a:srgbClr val="FF0000"/>
                </a:solidFill>
                <a:effectLst>
                  <a:outerShdw blurRad="38100" dist="38100" dir="2700000" algn="tl">
                    <a:srgbClr val="C0C0C0"/>
                  </a:outerShdw>
                </a:effectLst>
              </a:rPr>
              <a:t>Standards Preparation Center</a:t>
            </a:r>
          </a:p>
          <a:p>
            <a:pPr eaLnBrk="1" hangingPunct="1">
              <a:defRPr/>
            </a:pPr>
            <a:endParaRPr lang="tr-TR"/>
          </a:p>
          <a:p>
            <a:pPr eaLnBrk="1" hangingPunct="1">
              <a:defRPr/>
            </a:pPr>
            <a:r>
              <a:rPr lang="en-US" sz="1000"/>
              <a:t>©</a:t>
            </a:r>
            <a:r>
              <a:rPr lang="tr-TR" sz="1000"/>
              <a:t>2010 Türk Standardları Enstitüsü</a:t>
            </a:r>
          </a:p>
        </p:txBody>
      </p:sp>
      <p:sp>
        <p:nvSpPr>
          <p:cNvPr id="34820"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F0AAAC6C-43E0-46E3-9AEE-2A9032D6E2D3}" type="slidenum">
              <a:rPr lang="tr-TR" altLang="tr-TR" sz="1000" smtClean="0">
                <a:solidFill>
                  <a:srgbClr val="FF0000"/>
                </a:solidFill>
                <a:latin typeface="Verdana" pitchFamily="34" charset="0"/>
              </a:rPr>
              <a:pPr>
                <a:spcBef>
                  <a:spcPct val="0"/>
                </a:spcBef>
                <a:buClrTx/>
                <a:buSzTx/>
                <a:buFontTx/>
                <a:buNone/>
              </a:pPr>
              <a:t>27</a:t>
            </a:fld>
            <a:endParaRPr lang="tr-TR" altLang="tr-TR" sz="1000" smtClean="0">
              <a:solidFill>
                <a:srgbClr val="FF0000"/>
              </a:solidFill>
              <a:latin typeface="Verdana" pitchFamily="34" charset="0"/>
            </a:endParaRPr>
          </a:p>
        </p:txBody>
      </p:sp>
      <p:sp>
        <p:nvSpPr>
          <p:cNvPr id="625666" name="Rectangle 2"/>
          <p:cNvSpPr>
            <a:spLocks noGrp="1" noChangeArrowheads="1"/>
          </p:cNvSpPr>
          <p:nvPr>
            <p:ph type="title"/>
          </p:nvPr>
        </p:nvSpPr>
        <p:spPr/>
        <p:txBody>
          <a:bodyPr/>
          <a:lstStyle/>
          <a:p>
            <a:pPr eaLnBrk="1" hangingPunct="1"/>
            <a:r>
              <a:rPr lang="tr-TR" altLang="tr-TR" sz="3200" smtClean="0"/>
              <a:t>  </a:t>
            </a:r>
            <a:r>
              <a:rPr lang="tr-TR" altLang="tr-TR" sz="3600" smtClean="0"/>
              <a:t>Standards preparation process</a:t>
            </a:r>
          </a:p>
        </p:txBody>
      </p:sp>
      <p:sp>
        <p:nvSpPr>
          <p:cNvPr id="625667" name="Text Box 3"/>
          <p:cNvSpPr txBox="1">
            <a:spLocks noChangeArrowheads="1"/>
          </p:cNvSpPr>
          <p:nvPr/>
        </p:nvSpPr>
        <p:spPr bwMode="auto">
          <a:xfrm>
            <a:off x="363538" y="1143000"/>
            <a:ext cx="48974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None/>
            </a:pPr>
            <a:r>
              <a:rPr lang="tr-TR" altLang="tr-TR" sz="2400" b="0" u="none">
                <a:solidFill>
                  <a:srgbClr val="FF0000"/>
                </a:solidFill>
              </a:rPr>
              <a:t>4. Approval stage/Technical board </a:t>
            </a:r>
          </a:p>
        </p:txBody>
      </p:sp>
      <p:sp>
        <p:nvSpPr>
          <p:cNvPr id="625668" name="Rectangle 4"/>
          <p:cNvSpPr>
            <a:spLocks noChangeArrowheads="1"/>
          </p:cNvSpPr>
          <p:nvPr/>
        </p:nvSpPr>
        <p:spPr bwMode="auto">
          <a:xfrm>
            <a:off x="539750" y="1773238"/>
            <a:ext cx="2232025" cy="647700"/>
          </a:xfrm>
          <a:prstGeom prst="rect">
            <a:avLst/>
          </a:prstGeom>
          <a:solidFill>
            <a:schemeClr val="accent1"/>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accent1"/>
            </a:extrusionClr>
          </a:sp3d>
        </p:spPr>
        <p:txBody>
          <a:bodyPr wrap="none" anchor="ctr">
            <a:flatTx/>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u="none"/>
              <a:t>Preparation for </a:t>
            </a:r>
          </a:p>
          <a:p>
            <a:pPr algn="ctr" eaLnBrk="1" hangingPunct="1">
              <a:spcBef>
                <a:spcPct val="0"/>
              </a:spcBef>
              <a:buClrTx/>
              <a:buSzTx/>
              <a:buFontTx/>
              <a:buNone/>
            </a:pPr>
            <a:r>
              <a:rPr lang="tr-TR" altLang="tr-TR" sz="1800" u="none"/>
              <a:t>Technical Board</a:t>
            </a:r>
          </a:p>
        </p:txBody>
      </p:sp>
      <p:sp>
        <p:nvSpPr>
          <p:cNvPr id="625669" name="Line 5"/>
          <p:cNvSpPr>
            <a:spLocks noChangeShapeType="1"/>
          </p:cNvSpPr>
          <p:nvPr/>
        </p:nvSpPr>
        <p:spPr bwMode="auto">
          <a:xfrm>
            <a:off x="2771775" y="2060575"/>
            <a:ext cx="9366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5670" name="Text Box 6"/>
          <p:cNvSpPr txBox="1">
            <a:spLocks noChangeArrowheads="1"/>
          </p:cNvSpPr>
          <p:nvPr/>
        </p:nvSpPr>
        <p:spPr bwMode="auto">
          <a:xfrm>
            <a:off x="519113" y="2679700"/>
            <a:ext cx="12731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Char char="•"/>
            </a:pPr>
            <a:r>
              <a:rPr lang="tr-TR" altLang="tr-TR" sz="1600" b="0" u="none"/>
              <a:t>Office work</a:t>
            </a:r>
          </a:p>
        </p:txBody>
      </p:sp>
      <p:sp>
        <p:nvSpPr>
          <p:cNvPr id="625671" name="Rectangle 7"/>
          <p:cNvSpPr>
            <a:spLocks noChangeArrowheads="1"/>
          </p:cNvSpPr>
          <p:nvPr/>
        </p:nvSpPr>
        <p:spPr bwMode="auto">
          <a:xfrm>
            <a:off x="3708400" y="1728788"/>
            <a:ext cx="2232025" cy="647700"/>
          </a:xfrm>
          <a:prstGeom prst="rect">
            <a:avLst/>
          </a:prstGeom>
          <a:solidFill>
            <a:srgbClr val="FF0000"/>
          </a:solidFill>
          <a:ln w="9525">
            <a:solidFill>
              <a:schemeClr val="tx1"/>
            </a:solidFill>
            <a:miter lim="800000"/>
            <a:headEnd/>
            <a:tailEnd/>
          </a:ln>
          <a:effectLst>
            <a:prstShdw prst="shdw13" dist="53882" dir="13500000">
              <a:schemeClr val="bg2">
                <a:alpha val="50000"/>
              </a:schemeClr>
            </a:prstShdw>
          </a:effectLst>
        </p:spPr>
        <p:txBody>
          <a:bodyPr wrap="none" anchor="ct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u="none"/>
              <a:t>Technical Board</a:t>
            </a:r>
          </a:p>
        </p:txBody>
      </p:sp>
      <p:sp>
        <p:nvSpPr>
          <p:cNvPr id="625672" name="Rectangle 8"/>
          <p:cNvSpPr>
            <a:spLocks noChangeArrowheads="1"/>
          </p:cNvSpPr>
          <p:nvPr/>
        </p:nvSpPr>
        <p:spPr bwMode="auto">
          <a:xfrm>
            <a:off x="6372225" y="1773238"/>
            <a:ext cx="2089150" cy="504825"/>
          </a:xfrm>
          <a:prstGeom prst="rect">
            <a:avLst/>
          </a:prstGeom>
          <a:solidFill>
            <a:schemeClr val="accent1"/>
          </a:solidFill>
          <a:ln w="9525">
            <a:miter lim="800000"/>
            <a:headEnd/>
            <a:tailEnd/>
          </a:ln>
          <a:scene3d>
            <a:camera prst="legacyPerspectiveBottom"/>
            <a:lightRig rig="legacyFlat3" dir="t"/>
          </a:scene3d>
          <a:sp3d extrusionH="887400" prstMaterial="legacyMatte">
            <a:bevelT w="13500" h="13500" prst="angle"/>
            <a:bevelB w="13500" h="13500" prst="angle"/>
            <a:extrusionClr>
              <a:schemeClr val="accent1"/>
            </a:extrusionClr>
          </a:sp3d>
        </p:spPr>
        <p:txBody>
          <a:bodyPr wrap="none" anchor="ctr">
            <a:flatTx/>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600" b="0"/>
              <a:t>Comments of Technical</a:t>
            </a:r>
          </a:p>
          <a:p>
            <a:pPr algn="ctr" eaLnBrk="1" hangingPunct="1">
              <a:spcBef>
                <a:spcPct val="0"/>
              </a:spcBef>
              <a:buClrTx/>
              <a:buSzTx/>
              <a:buFontTx/>
              <a:buNone/>
            </a:pPr>
            <a:r>
              <a:rPr lang="tr-TR" altLang="tr-TR" sz="1600" b="0"/>
              <a:t> Board members</a:t>
            </a:r>
          </a:p>
        </p:txBody>
      </p:sp>
      <p:sp>
        <p:nvSpPr>
          <p:cNvPr id="625673" name="Line 9"/>
          <p:cNvSpPr>
            <a:spLocks noChangeShapeType="1"/>
          </p:cNvSpPr>
          <p:nvPr/>
        </p:nvSpPr>
        <p:spPr bwMode="auto">
          <a:xfrm>
            <a:off x="7307263" y="2349500"/>
            <a:ext cx="0" cy="5032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5674" name="Rectangle 10"/>
          <p:cNvSpPr>
            <a:spLocks noChangeArrowheads="1"/>
          </p:cNvSpPr>
          <p:nvPr/>
        </p:nvSpPr>
        <p:spPr bwMode="auto">
          <a:xfrm>
            <a:off x="6370638" y="2852738"/>
            <a:ext cx="2089150" cy="504825"/>
          </a:xfrm>
          <a:prstGeom prst="rect">
            <a:avLst/>
          </a:prstGeom>
          <a:solidFill>
            <a:srgbClr val="FF6600"/>
          </a:solidFill>
          <a:ln w="9525">
            <a:miter lim="800000"/>
            <a:headEnd/>
            <a:tailEnd/>
          </a:ln>
          <a:scene3d>
            <a:camera prst="legacyPerspectiveBottom"/>
            <a:lightRig rig="legacyFlat3" dir="t"/>
          </a:scene3d>
          <a:sp3d extrusionH="887400" prstMaterial="legacyMatte">
            <a:bevelT w="13500" h="13500" prst="angle"/>
            <a:bevelB w="13500" h="13500" prst="angle"/>
            <a:extrusionClr>
              <a:srgbClr val="FF6600"/>
            </a:extrusionClr>
          </a:sp3d>
        </p:spPr>
        <p:txBody>
          <a:bodyPr wrap="none" anchor="ctr">
            <a:flatTx/>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b="0"/>
              <a:t>Final corrections</a:t>
            </a:r>
          </a:p>
        </p:txBody>
      </p:sp>
      <p:sp>
        <p:nvSpPr>
          <p:cNvPr id="625675" name="Text Box 11"/>
          <p:cNvSpPr txBox="1">
            <a:spLocks noChangeArrowheads="1"/>
          </p:cNvSpPr>
          <p:nvPr/>
        </p:nvSpPr>
        <p:spPr bwMode="auto">
          <a:xfrm>
            <a:off x="684213" y="5084763"/>
            <a:ext cx="2298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None/>
            </a:pPr>
            <a:r>
              <a:rPr lang="tr-TR" altLang="tr-TR" sz="2400">
                <a:solidFill>
                  <a:srgbClr val="0066FF"/>
                </a:solidFill>
              </a:rPr>
              <a:t>www.tse.org.tr</a:t>
            </a:r>
          </a:p>
        </p:txBody>
      </p:sp>
      <p:sp>
        <p:nvSpPr>
          <p:cNvPr id="625676" name="Line 12"/>
          <p:cNvSpPr>
            <a:spLocks noChangeShapeType="1"/>
          </p:cNvSpPr>
          <p:nvPr/>
        </p:nvSpPr>
        <p:spPr bwMode="auto">
          <a:xfrm>
            <a:off x="5940425" y="2060575"/>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5677" name="Line 13"/>
          <p:cNvSpPr>
            <a:spLocks noChangeShapeType="1"/>
          </p:cNvSpPr>
          <p:nvPr/>
        </p:nvSpPr>
        <p:spPr bwMode="auto">
          <a:xfrm flipV="1">
            <a:off x="6946900" y="2349500"/>
            <a:ext cx="0" cy="5032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5678" name="Documents"/>
          <p:cNvSpPr>
            <a:spLocks noEditPoints="1" noChangeArrowheads="1"/>
          </p:cNvSpPr>
          <p:nvPr/>
        </p:nvSpPr>
        <p:spPr bwMode="auto">
          <a:xfrm>
            <a:off x="5434013" y="4292600"/>
            <a:ext cx="1225550" cy="1800225"/>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0 w 21600"/>
              <a:gd name="T21" fmla="*/ 2147483647 h 21600"/>
              <a:gd name="T22" fmla="*/ 2147483647 w 21600"/>
              <a:gd name="T23" fmla="*/ 2147483647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1645 w 21600"/>
              <a:gd name="T37" fmla="*/ 4171 h 21600"/>
              <a:gd name="T38" fmla="*/ 16522 w 21600"/>
              <a:gd name="T39" fmla="*/ 17314 h 216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u="none"/>
              <a:t>TS ...</a:t>
            </a:r>
          </a:p>
          <a:p>
            <a:pPr algn="ctr" eaLnBrk="1" hangingPunct="1">
              <a:spcBef>
                <a:spcPct val="0"/>
              </a:spcBef>
              <a:buClrTx/>
              <a:buSzTx/>
              <a:buFontTx/>
              <a:buNone/>
            </a:pPr>
            <a:endParaRPr lang="tr-TR" altLang="tr-TR" sz="1800" u="none"/>
          </a:p>
          <a:p>
            <a:pPr algn="ctr" eaLnBrk="1" hangingPunct="1">
              <a:spcBef>
                <a:spcPct val="0"/>
              </a:spcBef>
              <a:buClrTx/>
              <a:buSzTx/>
              <a:buFontTx/>
              <a:buNone/>
            </a:pPr>
            <a:r>
              <a:rPr lang="tr-TR" altLang="tr-TR" sz="1200" u="none"/>
              <a:t>Turkish Standard</a:t>
            </a:r>
          </a:p>
          <a:p>
            <a:pPr algn="ctr" eaLnBrk="1" hangingPunct="1">
              <a:spcBef>
                <a:spcPct val="0"/>
              </a:spcBef>
              <a:buClrTx/>
              <a:buSzTx/>
              <a:buFontTx/>
              <a:buNone/>
            </a:pPr>
            <a:endParaRPr lang="tr-TR" altLang="tr-TR" sz="1800" u="none"/>
          </a:p>
          <a:p>
            <a:pPr algn="ctr" eaLnBrk="1" hangingPunct="1">
              <a:spcBef>
                <a:spcPct val="0"/>
              </a:spcBef>
              <a:buClrTx/>
              <a:buSzTx/>
              <a:buFontTx/>
              <a:buNone/>
            </a:pPr>
            <a:endParaRPr lang="tr-TR" altLang="tr-TR" sz="1800" u="none"/>
          </a:p>
        </p:txBody>
      </p:sp>
      <p:sp>
        <p:nvSpPr>
          <p:cNvPr id="625679" name="Line 15"/>
          <p:cNvSpPr>
            <a:spLocks noChangeShapeType="1"/>
          </p:cNvSpPr>
          <p:nvPr/>
        </p:nvSpPr>
        <p:spPr bwMode="auto">
          <a:xfrm>
            <a:off x="7380288" y="3429000"/>
            <a:ext cx="0" cy="18716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5680" name="Line 16"/>
          <p:cNvSpPr>
            <a:spLocks noChangeShapeType="1"/>
          </p:cNvSpPr>
          <p:nvPr/>
        </p:nvSpPr>
        <p:spPr bwMode="auto">
          <a:xfrm flipH="1">
            <a:off x="6732588" y="5300663"/>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5681" name="Line 17"/>
          <p:cNvSpPr>
            <a:spLocks noChangeShapeType="1"/>
          </p:cNvSpPr>
          <p:nvPr/>
        </p:nvSpPr>
        <p:spPr bwMode="auto">
          <a:xfrm flipH="1">
            <a:off x="3132138" y="5300663"/>
            <a:ext cx="23034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5682" name="Oval 18"/>
          <p:cNvSpPr>
            <a:spLocks noChangeArrowheads="1"/>
          </p:cNvSpPr>
          <p:nvPr/>
        </p:nvSpPr>
        <p:spPr bwMode="auto">
          <a:xfrm>
            <a:off x="3203575" y="2852738"/>
            <a:ext cx="2232025" cy="1800225"/>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None/>
            </a:pPr>
            <a:r>
              <a:rPr lang="tr-TR" altLang="tr-TR" sz="1400"/>
              <a:t>TS ......</a:t>
            </a:r>
          </a:p>
          <a:p>
            <a:pPr eaLnBrk="1" hangingPunct="1">
              <a:spcBef>
                <a:spcPct val="0"/>
              </a:spcBef>
              <a:buClrTx/>
              <a:buSzTx/>
              <a:buFontTx/>
              <a:buNone/>
            </a:pPr>
            <a:r>
              <a:rPr lang="tr-TR" altLang="tr-TR" sz="1400"/>
              <a:t>TS ...... EN ....</a:t>
            </a:r>
          </a:p>
          <a:p>
            <a:pPr eaLnBrk="1" hangingPunct="1">
              <a:spcBef>
                <a:spcPct val="0"/>
              </a:spcBef>
              <a:buClrTx/>
              <a:buSzTx/>
              <a:buFontTx/>
              <a:buNone/>
            </a:pPr>
            <a:r>
              <a:rPr lang="tr-TR" altLang="tr-TR" sz="1400"/>
              <a:t>TS EN .....</a:t>
            </a:r>
          </a:p>
          <a:p>
            <a:pPr eaLnBrk="1" hangingPunct="1">
              <a:spcBef>
                <a:spcPct val="0"/>
              </a:spcBef>
              <a:buClrTx/>
              <a:buSzTx/>
              <a:buFontTx/>
              <a:buNone/>
            </a:pPr>
            <a:r>
              <a:rPr lang="tr-TR" altLang="tr-TR" sz="1400"/>
              <a:t>TS ISO .....</a:t>
            </a:r>
          </a:p>
          <a:p>
            <a:pPr eaLnBrk="1" hangingPunct="1">
              <a:spcBef>
                <a:spcPct val="0"/>
              </a:spcBef>
              <a:buClrTx/>
              <a:buSzTx/>
              <a:buFontTx/>
              <a:buNone/>
            </a:pPr>
            <a:r>
              <a:rPr lang="tr-TR" altLang="tr-TR" sz="1400"/>
              <a:t>TS EN ISO .....</a:t>
            </a:r>
          </a:p>
          <a:p>
            <a:pPr eaLnBrk="1" hangingPunct="1">
              <a:spcBef>
                <a:spcPct val="0"/>
              </a:spcBef>
              <a:buClrTx/>
              <a:buSzTx/>
              <a:buFontTx/>
              <a:buNone/>
            </a:pPr>
            <a:r>
              <a:rPr lang="tr-TR" altLang="tr-TR" sz="1400"/>
              <a:t>TS ISO/IEC ....</a:t>
            </a:r>
          </a:p>
          <a:p>
            <a:pPr eaLnBrk="1" hangingPunct="1">
              <a:spcBef>
                <a:spcPct val="0"/>
              </a:spcBef>
              <a:buClrTx/>
              <a:buSzTx/>
              <a:buFontTx/>
              <a:buNone/>
            </a:pPr>
            <a:r>
              <a:rPr lang="tr-TR" altLang="tr-TR" sz="1400"/>
              <a:t>etc.</a:t>
            </a:r>
          </a:p>
        </p:txBody>
      </p:sp>
      <p:sp>
        <p:nvSpPr>
          <p:cNvPr id="625683" name="Text Box 19"/>
          <p:cNvSpPr txBox="1">
            <a:spLocks noChangeArrowheads="1"/>
          </p:cNvSpPr>
          <p:nvPr/>
        </p:nvSpPr>
        <p:spPr bwMode="auto">
          <a:xfrm>
            <a:off x="3740150" y="2492375"/>
            <a:ext cx="12477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Char char="•"/>
            </a:pPr>
            <a:r>
              <a:rPr lang="tr-TR" altLang="tr-TR" sz="1600" b="0" u="none"/>
              <a:t>Numbering</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25666"/>
                                        </p:tgtEl>
                                        <p:attrNameLst>
                                          <p:attrName>style.visibility</p:attrName>
                                        </p:attrNameLst>
                                      </p:cBhvr>
                                      <p:to>
                                        <p:strVal val="visible"/>
                                      </p:to>
                                    </p:set>
                                    <p:animEffect transition="in" filter="fade">
                                      <p:cBhvr>
                                        <p:cTn id="7" dur="2000"/>
                                        <p:tgtEl>
                                          <p:spTgt spid="62566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25667"/>
                                        </p:tgtEl>
                                        <p:attrNameLst>
                                          <p:attrName>style.visibility</p:attrName>
                                        </p:attrNameLst>
                                      </p:cBhvr>
                                      <p:to>
                                        <p:strVal val="visible"/>
                                      </p:to>
                                    </p:set>
                                    <p:animEffect transition="in" filter="fade">
                                      <p:cBhvr>
                                        <p:cTn id="10" dur="2000"/>
                                        <p:tgtEl>
                                          <p:spTgt spid="62566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25668"/>
                                        </p:tgtEl>
                                        <p:attrNameLst>
                                          <p:attrName>style.visibility</p:attrName>
                                        </p:attrNameLst>
                                      </p:cBhvr>
                                      <p:to>
                                        <p:strVal val="visible"/>
                                      </p:to>
                                    </p:set>
                                    <p:animEffect transition="in" filter="fade">
                                      <p:cBhvr>
                                        <p:cTn id="13" dur="2000"/>
                                        <p:tgtEl>
                                          <p:spTgt spid="62566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5669"/>
                                        </p:tgtEl>
                                        <p:attrNameLst>
                                          <p:attrName>style.visibility</p:attrName>
                                        </p:attrNameLst>
                                      </p:cBhvr>
                                      <p:to>
                                        <p:strVal val="visible"/>
                                      </p:to>
                                    </p:set>
                                    <p:animEffect transition="in" filter="fade">
                                      <p:cBhvr>
                                        <p:cTn id="16" dur="2000"/>
                                        <p:tgtEl>
                                          <p:spTgt spid="62566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25670"/>
                                        </p:tgtEl>
                                        <p:attrNameLst>
                                          <p:attrName>style.visibility</p:attrName>
                                        </p:attrNameLst>
                                      </p:cBhvr>
                                      <p:to>
                                        <p:strVal val="visible"/>
                                      </p:to>
                                    </p:set>
                                    <p:animEffect transition="in" filter="fade">
                                      <p:cBhvr>
                                        <p:cTn id="19" dur="2000"/>
                                        <p:tgtEl>
                                          <p:spTgt spid="62567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25671"/>
                                        </p:tgtEl>
                                        <p:attrNameLst>
                                          <p:attrName>style.visibility</p:attrName>
                                        </p:attrNameLst>
                                      </p:cBhvr>
                                      <p:to>
                                        <p:strVal val="visible"/>
                                      </p:to>
                                    </p:set>
                                    <p:animEffect transition="in" filter="fade">
                                      <p:cBhvr>
                                        <p:cTn id="22" dur="2000"/>
                                        <p:tgtEl>
                                          <p:spTgt spid="62567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25672"/>
                                        </p:tgtEl>
                                        <p:attrNameLst>
                                          <p:attrName>style.visibility</p:attrName>
                                        </p:attrNameLst>
                                      </p:cBhvr>
                                      <p:to>
                                        <p:strVal val="visible"/>
                                      </p:to>
                                    </p:set>
                                    <p:animEffect transition="in" filter="fade">
                                      <p:cBhvr>
                                        <p:cTn id="25" dur="2000"/>
                                        <p:tgtEl>
                                          <p:spTgt spid="62567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25673"/>
                                        </p:tgtEl>
                                        <p:attrNameLst>
                                          <p:attrName>style.visibility</p:attrName>
                                        </p:attrNameLst>
                                      </p:cBhvr>
                                      <p:to>
                                        <p:strVal val="visible"/>
                                      </p:to>
                                    </p:set>
                                    <p:animEffect transition="in" filter="fade">
                                      <p:cBhvr>
                                        <p:cTn id="28" dur="2000"/>
                                        <p:tgtEl>
                                          <p:spTgt spid="62567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25674"/>
                                        </p:tgtEl>
                                        <p:attrNameLst>
                                          <p:attrName>style.visibility</p:attrName>
                                        </p:attrNameLst>
                                      </p:cBhvr>
                                      <p:to>
                                        <p:strVal val="visible"/>
                                      </p:to>
                                    </p:set>
                                    <p:animEffect transition="in" filter="fade">
                                      <p:cBhvr>
                                        <p:cTn id="31" dur="2000"/>
                                        <p:tgtEl>
                                          <p:spTgt spid="62567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25675"/>
                                        </p:tgtEl>
                                        <p:attrNameLst>
                                          <p:attrName>style.visibility</p:attrName>
                                        </p:attrNameLst>
                                      </p:cBhvr>
                                      <p:to>
                                        <p:strVal val="visible"/>
                                      </p:to>
                                    </p:set>
                                    <p:animEffect transition="in" filter="fade">
                                      <p:cBhvr>
                                        <p:cTn id="34" dur="2000"/>
                                        <p:tgtEl>
                                          <p:spTgt spid="62567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25676"/>
                                        </p:tgtEl>
                                        <p:attrNameLst>
                                          <p:attrName>style.visibility</p:attrName>
                                        </p:attrNameLst>
                                      </p:cBhvr>
                                      <p:to>
                                        <p:strVal val="visible"/>
                                      </p:to>
                                    </p:set>
                                    <p:animEffect transition="in" filter="fade">
                                      <p:cBhvr>
                                        <p:cTn id="37" dur="2000"/>
                                        <p:tgtEl>
                                          <p:spTgt spid="62567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25677"/>
                                        </p:tgtEl>
                                        <p:attrNameLst>
                                          <p:attrName>style.visibility</p:attrName>
                                        </p:attrNameLst>
                                      </p:cBhvr>
                                      <p:to>
                                        <p:strVal val="visible"/>
                                      </p:to>
                                    </p:set>
                                    <p:animEffect transition="in" filter="fade">
                                      <p:cBhvr>
                                        <p:cTn id="40" dur="2000"/>
                                        <p:tgtEl>
                                          <p:spTgt spid="62567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25678"/>
                                        </p:tgtEl>
                                        <p:attrNameLst>
                                          <p:attrName>style.visibility</p:attrName>
                                        </p:attrNameLst>
                                      </p:cBhvr>
                                      <p:to>
                                        <p:strVal val="visible"/>
                                      </p:to>
                                    </p:set>
                                    <p:animEffect transition="in" filter="fade">
                                      <p:cBhvr>
                                        <p:cTn id="43" dur="2000"/>
                                        <p:tgtEl>
                                          <p:spTgt spid="62567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25679"/>
                                        </p:tgtEl>
                                        <p:attrNameLst>
                                          <p:attrName>style.visibility</p:attrName>
                                        </p:attrNameLst>
                                      </p:cBhvr>
                                      <p:to>
                                        <p:strVal val="visible"/>
                                      </p:to>
                                    </p:set>
                                    <p:animEffect transition="in" filter="fade">
                                      <p:cBhvr>
                                        <p:cTn id="46" dur="2000"/>
                                        <p:tgtEl>
                                          <p:spTgt spid="62567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25680"/>
                                        </p:tgtEl>
                                        <p:attrNameLst>
                                          <p:attrName>style.visibility</p:attrName>
                                        </p:attrNameLst>
                                      </p:cBhvr>
                                      <p:to>
                                        <p:strVal val="visible"/>
                                      </p:to>
                                    </p:set>
                                    <p:animEffect transition="in" filter="fade">
                                      <p:cBhvr>
                                        <p:cTn id="49" dur="2000"/>
                                        <p:tgtEl>
                                          <p:spTgt spid="62568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25681"/>
                                        </p:tgtEl>
                                        <p:attrNameLst>
                                          <p:attrName>style.visibility</p:attrName>
                                        </p:attrNameLst>
                                      </p:cBhvr>
                                      <p:to>
                                        <p:strVal val="visible"/>
                                      </p:to>
                                    </p:set>
                                    <p:animEffect transition="in" filter="fade">
                                      <p:cBhvr>
                                        <p:cTn id="52" dur="2000"/>
                                        <p:tgtEl>
                                          <p:spTgt spid="62568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25682"/>
                                        </p:tgtEl>
                                        <p:attrNameLst>
                                          <p:attrName>style.visibility</p:attrName>
                                        </p:attrNameLst>
                                      </p:cBhvr>
                                      <p:to>
                                        <p:strVal val="visible"/>
                                      </p:to>
                                    </p:set>
                                    <p:animEffect transition="in" filter="fade">
                                      <p:cBhvr>
                                        <p:cTn id="55" dur="2000"/>
                                        <p:tgtEl>
                                          <p:spTgt spid="62568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25683"/>
                                        </p:tgtEl>
                                        <p:attrNameLst>
                                          <p:attrName>style.visibility</p:attrName>
                                        </p:attrNameLst>
                                      </p:cBhvr>
                                      <p:to>
                                        <p:strVal val="visible"/>
                                      </p:to>
                                    </p:set>
                                    <p:animEffect transition="in" filter="fade">
                                      <p:cBhvr>
                                        <p:cTn id="58" dur="2000"/>
                                        <p:tgtEl>
                                          <p:spTgt spid="625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666" grpId="0" animBg="1"/>
      <p:bldP spid="625667" grpId="0"/>
      <p:bldP spid="625668" grpId="0" animBg="1"/>
      <p:bldP spid="625669" grpId="0" animBg="1"/>
      <p:bldP spid="625670" grpId="0"/>
      <p:bldP spid="625671" grpId="0" animBg="1"/>
      <p:bldP spid="625672" grpId="0" animBg="1"/>
      <p:bldP spid="625673" grpId="0" animBg="1"/>
      <p:bldP spid="625674" grpId="0" animBg="1"/>
      <p:bldP spid="625675" grpId="0"/>
      <p:bldP spid="625676" grpId="0" animBg="1"/>
      <p:bldP spid="625677" grpId="0" animBg="1"/>
      <p:bldP spid="625678" grpId="0" animBg="1"/>
      <p:bldP spid="625679" grpId="0" animBg="1"/>
      <p:bldP spid="625680" grpId="0" animBg="1"/>
      <p:bldP spid="625681" grpId="0" animBg="1"/>
      <p:bldP spid="625682" grpId="0" animBg="1"/>
      <p:bldP spid="62568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Başlık 1"/>
          <p:cNvSpPr>
            <a:spLocks noGrp="1"/>
          </p:cNvSpPr>
          <p:nvPr>
            <p:ph type="title"/>
          </p:nvPr>
        </p:nvSpPr>
        <p:spPr/>
        <p:txBody>
          <a:bodyPr/>
          <a:lstStyle/>
          <a:p>
            <a:r>
              <a:rPr lang="en-US" altLang="tr-TR" sz="4000" smtClean="0"/>
              <a:t>Approval stage/Technical board</a:t>
            </a:r>
            <a:endParaRPr lang="tr-TR" altLang="tr-TR" sz="4000" smtClean="0"/>
          </a:p>
        </p:txBody>
      </p:sp>
      <p:sp>
        <p:nvSpPr>
          <p:cNvPr id="35843" name="İçerik Yer Tutucusu 2"/>
          <p:cNvSpPr>
            <a:spLocks noGrp="1"/>
          </p:cNvSpPr>
          <p:nvPr>
            <p:ph idx="1"/>
          </p:nvPr>
        </p:nvSpPr>
        <p:spPr/>
        <p:txBody>
          <a:bodyPr/>
          <a:lstStyle/>
          <a:p>
            <a:r>
              <a:rPr lang="en-US" altLang="tr-TR" smtClean="0"/>
              <a:t>Technical Board and Technical Committee approve final draft standard for publication. Turkish Standards are available simultaneously with approval</a:t>
            </a:r>
            <a:r>
              <a:rPr lang="tr-TR" altLang="tr-TR" smtClean="0"/>
              <a:t>.</a:t>
            </a:r>
            <a:r>
              <a:rPr lang="en-US" altLang="tr-TR" smtClean="0"/>
              <a:t> </a:t>
            </a:r>
          </a:p>
          <a:p>
            <a:endParaRPr lang="tr-TR" altLang="tr-TR" smtClean="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35845"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B445192B-8494-4C82-A209-3D71AB938DBB}" type="slidenum">
              <a:rPr lang="tr-TR" altLang="tr-TR" sz="1000" smtClean="0">
                <a:solidFill>
                  <a:srgbClr val="FF0000"/>
                </a:solidFill>
                <a:latin typeface="Verdana" pitchFamily="34" charset="0"/>
              </a:rPr>
              <a:pPr>
                <a:spcBef>
                  <a:spcPct val="0"/>
                </a:spcBef>
                <a:buClrTx/>
                <a:buSzTx/>
                <a:buFontTx/>
                <a:buNone/>
              </a:pPr>
              <a:t>28</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a:solidFill>
                  <a:srgbClr val="FF0000"/>
                </a:solidFill>
                <a:effectLst>
                  <a:outerShdw blurRad="38100" dist="38100" dir="2700000" algn="tl">
                    <a:srgbClr val="C0C0C0"/>
                  </a:outerShdw>
                </a:effectLst>
              </a:rPr>
              <a:t>Standards Preparation Center</a:t>
            </a:r>
          </a:p>
          <a:p>
            <a:pPr eaLnBrk="1" hangingPunct="1">
              <a:defRPr/>
            </a:pPr>
            <a:endParaRPr lang="tr-TR"/>
          </a:p>
          <a:p>
            <a:pPr eaLnBrk="1" hangingPunct="1">
              <a:defRPr/>
            </a:pPr>
            <a:r>
              <a:rPr lang="en-US" sz="1000"/>
              <a:t>©</a:t>
            </a:r>
            <a:r>
              <a:rPr lang="tr-TR" sz="1000"/>
              <a:t>2010 Türk Standardları Enstitüsü</a:t>
            </a:r>
          </a:p>
        </p:txBody>
      </p:sp>
      <p:sp>
        <p:nvSpPr>
          <p:cNvPr id="38916"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44B74041-A3D5-4525-876E-5BE80B1A8CE6}" type="slidenum">
              <a:rPr lang="tr-TR" altLang="tr-TR" sz="1000" smtClean="0">
                <a:solidFill>
                  <a:srgbClr val="FF0000"/>
                </a:solidFill>
                <a:latin typeface="Verdana" pitchFamily="34" charset="0"/>
              </a:rPr>
              <a:pPr>
                <a:spcBef>
                  <a:spcPct val="0"/>
                </a:spcBef>
                <a:buClrTx/>
                <a:buSzTx/>
                <a:buFontTx/>
                <a:buNone/>
              </a:pPr>
              <a:t>29</a:t>
            </a:fld>
            <a:endParaRPr lang="tr-TR" altLang="tr-TR" sz="1000" smtClean="0">
              <a:solidFill>
                <a:srgbClr val="FF0000"/>
              </a:solidFill>
              <a:latin typeface="Verdana" pitchFamily="34" charset="0"/>
            </a:endParaRPr>
          </a:p>
        </p:txBody>
      </p:sp>
      <p:sp>
        <p:nvSpPr>
          <p:cNvPr id="38917" name="Rectangle 2"/>
          <p:cNvSpPr>
            <a:spLocks noGrp="1" noChangeArrowheads="1"/>
          </p:cNvSpPr>
          <p:nvPr>
            <p:ph type="title"/>
          </p:nvPr>
        </p:nvSpPr>
        <p:spPr/>
        <p:txBody>
          <a:bodyPr/>
          <a:lstStyle/>
          <a:p>
            <a:pPr eaLnBrk="1" hangingPunct="1"/>
            <a:r>
              <a:rPr lang="tr-TR" altLang="tr-TR" sz="3600" smtClean="0"/>
              <a:t>Standards preparation process</a:t>
            </a:r>
            <a:endParaRPr lang="en-US" altLang="tr-TR" sz="3600" smtClean="0"/>
          </a:p>
        </p:txBody>
      </p:sp>
      <p:sp>
        <p:nvSpPr>
          <p:cNvPr id="38918" name="Rectangle 3"/>
          <p:cNvSpPr>
            <a:spLocks noGrp="1" noChangeArrowheads="1"/>
          </p:cNvSpPr>
          <p:nvPr>
            <p:ph type="body" idx="1"/>
          </p:nvPr>
        </p:nvSpPr>
        <p:spPr>
          <a:xfrm>
            <a:off x="395288" y="1635125"/>
            <a:ext cx="8353425" cy="4530725"/>
          </a:xfrm>
        </p:spPr>
        <p:txBody>
          <a:bodyPr/>
          <a:lstStyle/>
          <a:p>
            <a:pPr eaLnBrk="1" hangingPunct="1"/>
            <a:r>
              <a:rPr lang="tr-TR" altLang="tr-TR" sz="2400" b="1" smtClean="0"/>
              <a:t>TECHNICAL BOARD:</a:t>
            </a:r>
          </a:p>
          <a:p>
            <a:pPr eaLnBrk="1" hangingPunct="1">
              <a:buFont typeface="Wingdings" pitchFamily="2" charset="2"/>
              <a:buNone/>
            </a:pPr>
            <a:r>
              <a:rPr lang="tr-TR" altLang="tr-TR" sz="2400" smtClean="0"/>
              <a:t> -Technical board is the technical body which approves or disapproves draft standards developed by the Institution.</a:t>
            </a:r>
          </a:p>
          <a:p>
            <a:pPr eaLnBrk="1" hangingPunct="1">
              <a:buFont typeface="Wingdings" pitchFamily="2" charset="2"/>
              <a:buNone/>
            </a:pPr>
            <a:endParaRPr lang="tr-TR" altLang="tr-TR" sz="2400" smtClean="0"/>
          </a:p>
          <a:p>
            <a:pPr eaLnBrk="1" hangingPunct="1">
              <a:buFont typeface="Wingdings" pitchFamily="2" charset="2"/>
              <a:buNone/>
            </a:pPr>
            <a:r>
              <a:rPr lang="tr-TR" altLang="tr-TR" sz="2400" smtClean="0"/>
              <a:t> -Technical Board is composed of TSE-President, members of TSE-Board of Directors and the representatives of Ministries, academia and the chamber of commerces elected during the General Assembly and the chairman of the national technical committees.</a:t>
            </a:r>
          </a:p>
          <a:p>
            <a:pPr eaLnBrk="1" hangingPunct="1">
              <a:buFont typeface="Wingdings" pitchFamily="2" charset="2"/>
              <a:buNone/>
            </a:pPr>
            <a:endParaRPr lang="en-US" altLang="tr-TR" sz="2400" smtClean="0"/>
          </a:p>
        </p:txBody>
      </p:sp>
    </p:spTree>
    <p:extLst>
      <p:ext uri="{BB962C8B-B14F-4D97-AF65-F5344CB8AC3E}">
        <p14:creationId xmlns:p14="http://schemas.microsoft.com/office/powerpoint/2010/main" val="1848393953"/>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dirty="0" err="1">
                <a:solidFill>
                  <a:srgbClr val="FF0000"/>
                </a:solidFill>
                <a:effectLst>
                  <a:outerShdw blurRad="38100" dist="38100" dir="2700000" algn="tl">
                    <a:srgbClr val="C0C0C0"/>
                  </a:outerShdw>
                </a:effectLst>
              </a:rPr>
              <a:t>Standards</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Preparation</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Center</a:t>
            </a:r>
            <a:endParaRPr lang="tr-TR" sz="1000" dirty="0">
              <a:solidFill>
                <a:srgbClr val="FF0000"/>
              </a:solidFill>
              <a:effectLst>
                <a:outerShdw blurRad="38100" dist="38100" dir="2700000" algn="tl">
                  <a:srgbClr val="C0C0C0"/>
                </a:outerShdw>
              </a:effectLst>
            </a:endParaRPr>
          </a:p>
          <a:p>
            <a:pPr eaLnBrk="1" hangingPunct="1">
              <a:defRPr/>
            </a:pPr>
            <a:endParaRPr lang="tr-TR" dirty="0"/>
          </a:p>
          <a:p>
            <a:pPr eaLnBrk="1" hangingPunct="1">
              <a:defRPr/>
            </a:pPr>
            <a:r>
              <a:rPr lang="en-US" sz="1000" dirty="0"/>
              <a:t>©</a:t>
            </a:r>
            <a:r>
              <a:rPr lang="tr-TR" sz="1000" dirty="0"/>
              <a:t>2011 Türk Standardları Enstitüsü</a:t>
            </a:r>
          </a:p>
        </p:txBody>
      </p:sp>
      <p:sp>
        <p:nvSpPr>
          <p:cNvPr id="16388"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937B0A31-362B-4EA3-BB5A-EED236E5C5E0}" type="slidenum">
              <a:rPr lang="tr-TR" altLang="tr-TR" sz="1000" smtClean="0">
                <a:solidFill>
                  <a:srgbClr val="FF0000"/>
                </a:solidFill>
                <a:latin typeface="Verdana" pitchFamily="34" charset="0"/>
              </a:rPr>
              <a:pPr>
                <a:spcBef>
                  <a:spcPct val="0"/>
                </a:spcBef>
                <a:buClrTx/>
                <a:buSzTx/>
                <a:buFontTx/>
                <a:buNone/>
              </a:pPr>
              <a:t>3</a:t>
            </a:fld>
            <a:endParaRPr lang="tr-TR" altLang="tr-TR" sz="1000" smtClean="0">
              <a:solidFill>
                <a:srgbClr val="FF0000"/>
              </a:solidFill>
              <a:latin typeface="Verdana" pitchFamily="34" charset="0"/>
            </a:endParaRPr>
          </a:p>
        </p:txBody>
      </p:sp>
      <p:sp>
        <p:nvSpPr>
          <p:cNvPr id="527362" name="Rectangle 2"/>
          <p:cNvSpPr>
            <a:spLocks noGrp="1" noChangeArrowheads="1"/>
          </p:cNvSpPr>
          <p:nvPr>
            <p:ph type="title"/>
          </p:nvPr>
        </p:nvSpPr>
        <p:spPr>
          <a:xfrm>
            <a:off x="0" y="34925"/>
            <a:ext cx="9145588" cy="1019175"/>
          </a:xfrm>
        </p:spPr>
        <p:txBody>
          <a:bodyPr/>
          <a:lstStyle/>
          <a:p>
            <a:pPr eaLnBrk="1" hangingPunct="1"/>
            <a:r>
              <a:rPr lang="tr-TR" altLang="tr-TR" sz="3600" smtClean="0"/>
              <a:t>The law of the Municipality of Bursa</a:t>
            </a:r>
            <a:endParaRPr lang="en-US" altLang="tr-TR" sz="3600" smtClean="0"/>
          </a:p>
        </p:txBody>
      </p:sp>
      <p:sp>
        <p:nvSpPr>
          <p:cNvPr id="527363" name="Rectangle 3"/>
          <p:cNvSpPr>
            <a:spLocks noChangeArrowheads="1"/>
          </p:cNvSpPr>
          <p:nvPr/>
        </p:nvSpPr>
        <p:spPr bwMode="auto">
          <a:xfrm>
            <a:off x="1979613" y="1268413"/>
            <a:ext cx="6121400" cy="4560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444500" indent="-444500">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just" eaLnBrk="1" hangingPunct="1">
              <a:buFont typeface="Wingdings" pitchFamily="2" charset="2"/>
              <a:buNone/>
            </a:pPr>
            <a:r>
              <a:rPr lang="tr-TR" altLang="tr-TR" sz="2200" b="0" u="none"/>
              <a:t>     The oldest written document “The law of the Municipality of Bursa” which reflects the perception of a standard in today’s understanding was prepared by Sultan Beyazid II as a decree of the Sultan.</a:t>
            </a:r>
          </a:p>
        </p:txBody>
      </p:sp>
      <p:pic>
        <p:nvPicPr>
          <p:cNvPr id="16391" name="Picture 7" descr="C:\Users\hbektas\Desktop\I__Bayezid_heykeli_Yavuz_Göre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9813" y="3068638"/>
            <a:ext cx="4294187"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8" descr="C:\Users\hbektas\Desktop\657-kanunname-i-ihtisab-i-bursa-4e21406c7552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7350" y="1268413"/>
            <a:ext cx="2024063" cy="508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27363"/>
                                        </p:tgtEl>
                                        <p:attrNameLst>
                                          <p:attrName>style.visibility</p:attrName>
                                        </p:attrNameLst>
                                      </p:cBhvr>
                                      <p:to>
                                        <p:strVal val="visible"/>
                                      </p:to>
                                    </p:set>
                                    <p:animEffect transition="in" filter="fade">
                                      <p:cBhvr>
                                        <p:cTn id="7" dur="2000"/>
                                        <p:tgtEl>
                                          <p:spTgt spid="52736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7362"/>
                                        </p:tgtEl>
                                        <p:attrNameLst>
                                          <p:attrName>style.visibility</p:attrName>
                                        </p:attrNameLst>
                                      </p:cBhvr>
                                      <p:to>
                                        <p:strVal val="visible"/>
                                      </p:to>
                                    </p:set>
                                    <p:animEffect transition="in" filter="fade">
                                      <p:cBhvr>
                                        <p:cTn id="10" dur="2000"/>
                                        <p:tgtEl>
                                          <p:spTgt spid="527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7362" grpId="0" animBg="1"/>
      <p:bldP spid="52736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13"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a:solidFill>
                  <a:srgbClr val="FF0000"/>
                </a:solidFill>
                <a:effectLst>
                  <a:outerShdw blurRad="38100" dist="38100" dir="2700000" algn="tl">
                    <a:srgbClr val="C0C0C0"/>
                  </a:outerShdw>
                </a:effectLst>
              </a:rPr>
              <a:t>Standards Preparation Center</a:t>
            </a:r>
          </a:p>
          <a:p>
            <a:pPr eaLnBrk="1" hangingPunct="1">
              <a:defRPr/>
            </a:pPr>
            <a:endParaRPr lang="tr-TR"/>
          </a:p>
          <a:p>
            <a:pPr eaLnBrk="1" hangingPunct="1">
              <a:defRPr/>
            </a:pPr>
            <a:r>
              <a:rPr lang="en-US" sz="1000"/>
              <a:t>©</a:t>
            </a:r>
            <a:r>
              <a:rPr lang="tr-TR" sz="1000"/>
              <a:t>2010 Türk Standardları Enstitüsü</a:t>
            </a:r>
          </a:p>
        </p:txBody>
      </p:sp>
      <p:sp>
        <p:nvSpPr>
          <p:cNvPr id="36868"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650FE97B-260B-4A9F-A37D-F25E4402516C}" type="slidenum">
              <a:rPr lang="tr-TR" altLang="tr-TR" sz="1000" smtClean="0">
                <a:solidFill>
                  <a:srgbClr val="FF0000"/>
                </a:solidFill>
                <a:latin typeface="Verdana" pitchFamily="34" charset="0"/>
              </a:rPr>
              <a:pPr>
                <a:spcBef>
                  <a:spcPct val="0"/>
                </a:spcBef>
                <a:buClrTx/>
                <a:buSzTx/>
                <a:buFontTx/>
                <a:buNone/>
              </a:pPr>
              <a:t>30</a:t>
            </a:fld>
            <a:endParaRPr lang="tr-TR" altLang="tr-TR" sz="1000" smtClean="0">
              <a:solidFill>
                <a:srgbClr val="FF0000"/>
              </a:solidFill>
              <a:latin typeface="Verdana" pitchFamily="34" charset="0"/>
            </a:endParaRPr>
          </a:p>
        </p:txBody>
      </p:sp>
      <p:sp>
        <p:nvSpPr>
          <p:cNvPr id="626690" name="Rectangle 2"/>
          <p:cNvSpPr>
            <a:spLocks noGrp="1" noChangeArrowheads="1"/>
          </p:cNvSpPr>
          <p:nvPr>
            <p:ph type="title"/>
          </p:nvPr>
        </p:nvSpPr>
        <p:spPr/>
        <p:txBody>
          <a:bodyPr/>
          <a:lstStyle/>
          <a:p>
            <a:pPr eaLnBrk="1" hangingPunct="1"/>
            <a:r>
              <a:rPr lang="tr-TR" altLang="tr-TR" sz="3200" smtClean="0"/>
              <a:t>  </a:t>
            </a:r>
            <a:r>
              <a:rPr lang="tr-TR" altLang="tr-TR" sz="3600" smtClean="0"/>
              <a:t>Standards preparation process</a:t>
            </a:r>
          </a:p>
        </p:txBody>
      </p:sp>
      <p:sp>
        <p:nvSpPr>
          <p:cNvPr id="626691" name="Text Box 3"/>
          <p:cNvSpPr txBox="1">
            <a:spLocks noChangeArrowheads="1"/>
          </p:cNvSpPr>
          <p:nvPr/>
        </p:nvSpPr>
        <p:spPr bwMode="auto">
          <a:xfrm>
            <a:off x="363538" y="1143000"/>
            <a:ext cx="4554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None/>
            </a:pPr>
            <a:r>
              <a:rPr lang="tr-TR" altLang="tr-TR" sz="2400" b="0" u="none">
                <a:solidFill>
                  <a:srgbClr val="FF0000"/>
                </a:solidFill>
              </a:rPr>
              <a:t>5. Systematic review (for 5 year)</a:t>
            </a:r>
          </a:p>
        </p:txBody>
      </p:sp>
      <p:sp>
        <p:nvSpPr>
          <p:cNvPr id="626692" name="Rectangle 4"/>
          <p:cNvSpPr>
            <a:spLocks noChangeArrowheads="1"/>
          </p:cNvSpPr>
          <p:nvPr/>
        </p:nvSpPr>
        <p:spPr bwMode="auto">
          <a:xfrm>
            <a:off x="2771775" y="1773238"/>
            <a:ext cx="2232025" cy="647700"/>
          </a:xfrm>
          <a:prstGeom prst="rect">
            <a:avLst/>
          </a:prstGeom>
          <a:solidFill>
            <a:schemeClr val="accent1"/>
          </a:solidFill>
          <a:ln w="9525">
            <a:miter lim="800000"/>
            <a:headEnd/>
            <a:tailEnd/>
          </a:ln>
          <a:scene3d>
            <a:camera prst="legacyObliqueBottomLeft"/>
            <a:lightRig rig="legacyFlat3" dir="t"/>
          </a:scene3d>
          <a:sp3d extrusionH="430200" prstMaterial="legacyMatte">
            <a:bevelT w="13500" h="13500" prst="angle"/>
            <a:bevelB w="13500" h="13500" prst="angle"/>
            <a:extrusionClr>
              <a:schemeClr val="accent1"/>
            </a:extrusionClr>
          </a:sp3d>
        </p:spPr>
        <p:txBody>
          <a:bodyPr wrap="none" anchor="ctr">
            <a:flatTx/>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u="none"/>
              <a:t>Circulation</a:t>
            </a:r>
          </a:p>
        </p:txBody>
      </p:sp>
      <p:sp>
        <p:nvSpPr>
          <p:cNvPr id="626693" name="Documents"/>
          <p:cNvSpPr>
            <a:spLocks noEditPoints="1" noChangeArrowheads="1"/>
          </p:cNvSpPr>
          <p:nvPr/>
        </p:nvSpPr>
        <p:spPr bwMode="auto">
          <a:xfrm>
            <a:off x="539750" y="1700213"/>
            <a:ext cx="1441450" cy="1800225"/>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0 h 21600"/>
              <a:gd name="T18" fmla="*/ 2147483647 w 21600"/>
              <a:gd name="T19" fmla="*/ 0 h 21600"/>
              <a:gd name="T20" fmla="*/ 0 w 21600"/>
              <a:gd name="T21" fmla="*/ 2147483647 h 21600"/>
              <a:gd name="T22" fmla="*/ 2147483647 w 21600"/>
              <a:gd name="T23" fmla="*/ 2147483647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1645 w 21600"/>
              <a:gd name="T37" fmla="*/ 4171 h 21600"/>
              <a:gd name="T38" fmla="*/ 16522 w 21600"/>
              <a:gd name="T39" fmla="*/ 17314 h 216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800" u="none"/>
              <a:t>TS ...</a:t>
            </a:r>
          </a:p>
          <a:p>
            <a:pPr algn="ctr" eaLnBrk="1" hangingPunct="1">
              <a:spcBef>
                <a:spcPct val="0"/>
              </a:spcBef>
              <a:buClrTx/>
              <a:buSzTx/>
              <a:buFontTx/>
              <a:buNone/>
            </a:pPr>
            <a:endParaRPr lang="tr-TR" altLang="tr-TR" sz="1800" u="none"/>
          </a:p>
          <a:p>
            <a:pPr algn="ctr" eaLnBrk="1" hangingPunct="1">
              <a:spcBef>
                <a:spcPct val="0"/>
              </a:spcBef>
              <a:buClrTx/>
              <a:buSzTx/>
              <a:buFontTx/>
              <a:buNone/>
            </a:pPr>
            <a:r>
              <a:rPr lang="tr-TR" altLang="tr-TR" sz="1200" u="none"/>
              <a:t>Form for systematic review</a:t>
            </a:r>
            <a:endParaRPr lang="tr-TR" altLang="tr-TR" sz="1800" u="none"/>
          </a:p>
        </p:txBody>
      </p:sp>
      <p:sp>
        <p:nvSpPr>
          <p:cNvPr id="626694" name="Oval 6"/>
          <p:cNvSpPr>
            <a:spLocks noChangeArrowheads="1"/>
          </p:cNvSpPr>
          <p:nvPr/>
        </p:nvSpPr>
        <p:spPr bwMode="auto">
          <a:xfrm>
            <a:off x="6156325" y="3070225"/>
            <a:ext cx="2447925" cy="2016125"/>
          </a:xfrm>
          <a:prstGeom prst="ellipse">
            <a:avLst/>
          </a:prstGeom>
          <a:solidFill>
            <a:srgbClr val="3366FF"/>
          </a:solidFill>
          <a:ln w="9525">
            <a:solidFill>
              <a:schemeClr val="tx1"/>
            </a:solidFill>
            <a:round/>
            <a:headEnd/>
            <a:tailEnd/>
          </a:ln>
        </p:spPr>
        <p:txBody>
          <a:bodyPr wrap="none" anchor="ct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Char char="•"/>
            </a:pPr>
            <a:r>
              <a:rPr lang="tr-TR" altLang="tr-TR" sz="1600" u="none"/>
              <a:t>Confirmation</a:t>
            </a:r>
          </a:p>
          <a:p>
            <a:pPr eaLnBrk="1" hangingPunct="1">
              <a:spcBef>
                <a:spcPct val="0"/>
              </a:spcBef>
              <a:buClrTx/>
              <a:buSzTx/>
              <a:buFontTx/>
              <a:buChar char="•"/>
            </a:pPr>
            <a:r>
              <a:rPr lang="tr-TR" altLang="tr-TR" sz="1600" u="none"/>
              <a:t>Revision</a:t>
            </a:r>
          </a:p>
          <a:p>
            <a:pPr eaLnBrk="1" hangingPunct="1">
              <a:spcBef>
                <a:spcPct val="0"/>
              </a:spcBef>
              <a:buClrTx/>
              <a:buSzTx/>
              <a:buFontTx/>
              <a:buChar char="•"/>
            </a:pPr>
            <a:r>
              <a:rPr lang="tr-TR" altLang="tr-TR" sz="1600" u="none"/>
              <a:t>Withdrawal</a:t>
            </a:r>
          </a:p>
          <a:p>
            <a:pPr eaLnBrk="1" hangingPunct="1">
              <a:spcBef>
                <a:spcPct val="0"/>
              </a:spcBef>
              <a:buClrTx/>
              <a:buSzTx/>
              <a:buFontTx/>
              <a:buChar char="•"/>
            </a:pPr>
            <a:r>
              <a:rPr lang="tr-TR" altLang="tr-TR" sz="1600" u="none"/>
              <a:t>Ammendment</a:t>
            </a:r>
          </a:p>
        </p:txBody>
      </p:sp>
      <p:sp>
        <p:nvSpPr>
          <p:cNvPr id="626695" name="Line 7"/>
          <p:cNvSpPr>
            <a:spLocks noChangeShapeType="1"/>
          </p:cNvSpPr>
          <p:nvPr/>
        </p:nvSpPr>
        <p:spPr bwMode="auto">
          <a:xfrm>
            <a:off x="1979613" y="2060575"/>
            <a:ext cx="7921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6696" name="Line 8"/>
          <p:cNvSpPr>
            <a:spLocks noChangeShapeType="1"/>
          </p:cNvSpPr>
          <p:nvPr/>
        </p:nvSpPr>
        <p:spPr bwMode="auto">
          <a:xfrm>
            <a:off x="5003800" y="2060575"/>
            <a:ext cx="13684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6697" name="Line 9"/>
          <p:cNvSpPr>
            <a:spLocks noChangeShapeType="1"/>
          </p:cNvSpPr>
          <p:nvPr/>
        </p:nvSpPr>
        <p:spPr bwMode="auto">
          <a:xfrm>
            <a:off x="7380288" y="2349500"/>
            <a:ext cx="0" cy="7207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26698" name="Rectangle 10"/>
          <p:cNvSpPr>
            <a:spLocks noChangeArrowheads="1"/>
          </p:cNvSpPr>
          <p:nvPr/>
        </p:nvSpPr>
        <p:spPr bwMode="auto">
          <a:xfrm>
            <a:off x="6372225" y="1728788"/>
            <a:ext cx="2232025" cy="647700"/>
          </a:xfrm>
          <a:prstGeom prst="rect">
            <a:avLst/>
          </a:prstGeom>
          <a:solidFill>
            <a:srgbClr val="FF0000"/>
          </a:solidFill>
          <a:ln w="9525">
            <a:solidFill>
              <a:schemeClr val="tx1"/>
            </a:solidFill>
            <a:miter lim="800000"/>
            <a:headEnd/>
            <a:tailEnd/>
          </a:ln>
          <a:effectLst>
            <a:prstShdw prst="shdw13" dist="53882" dir="13500000">
              <a:schemeClr val="bg2">
                <a:alpha val="50000"/>
              </a:schemeClr>
            </a:prstShdw>
          </a:effectLst>
        </p:spPr>
        <p:txBody>
          <a:bodyPr wrap="none" anchor="ct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500" u="none"/>
              <a:t>Evaluation/National</a:t>
            </a:r>
          </a:p>
          <a:p>
            <a:pPr algn="ctr" eaLnBrk="1" hangingPunct="1">
              <a:spcBef>
                <a:spcPct val="0"/>
              </a:spcBef>
              <a:buClrTx/>
              <a:buSzTx/>
              <a:buFontTx/>
              <a:buNone/>
            </a:pPr>
            <a:r>
              <a:rPr lang="tr-TR" altLang="tr-TR" sz="1500" u="none"/>
              <a:t>Technical committees</a:t>
            </a:r>
          </a:p>
        </p:txBody>
      </p:sp>
      <p:sp>
        <p:nvSpPr>
          <p:cNvPr id="626699" name="Text Box 11"/>
          <p:cNvSpPr txBox="1">
            <a:spLocks noChangeArrowheads="1"/>
          </p:cNvSpPr>
          <p:nvPr/>
        </p:nvSpPr>
        <p:spPr bwMode="auto">
          <a:xfrm>
            <a:off x="2700338" y="2708275"/>
            <a:ext cx="2365375"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Char char="•"/>
            </a:pPr>
            <a:r>
              <a:rPr lang="tr-TR" altLang="tr-TR" sz="1600" b="0" u="none"/>
              <a:t>Related bodies</a:t>
            </a:r>
          </a:p>
          <a:p>
            <a:pPr eaLnBrk="1" hangingPunct="1">
              <a:spcBef>
                <a:spcPct val="0"/>
              </a:spcBef>
              <a:buClrTx/>
              <a:buSzTx/>
              <a:buFontTx/>
              <a:buChar char="•"/>
            </a:pPr>
            <a:r>
              <a:rPr lang="tr-TR" altLang="tr-TR" sz="1600" b="0" u="none"/>
              <a:t>Companies</a:t>
            </a:r>
          </a:p>
          <a:p>
            <a:pPr eaLnBrk="1" hangingPunct="1">
              <a:spcBef>
                <a:spcPct val="0"/>
              </a:spcBef>
              <a:buClrTx/>
              <a:buSzTx/>
              <a:buFontTx/>
              <a:buChar char="•"/>
            </a:pPr>
            <a:r>
              <a:rPr lang="tr-TR" altLang="tr-TR" sz="1600" b="0" u="none"/>
              <a:t>Internet</a:t>
            </a:r>
          </a:p>
          <a:p>
            <a:pPr eaLnBrk="1" hangingPunct="1">
              <a:spcBef>
                <a:spcPct val="0"/>
              </a:spcBef>
              <a:buClrTx/>
              <a:buSzTx/>
              <a:buFontTx/>
              <a:buChar char="•"/>
            </a:pPr>
            <a:r>
              <a:rPr lang="tr-TR" altLang="tr-TR" sz="1600" b="0" u="none"/>
              <a:t>Sectoral associations</a:t>
            </a:r>
          </a:p>
          <a:p>
            <a:pPr eaLnBrk="1" hangingPunct="1">
              <a:spcBef>
                <a:spcPct val="0"/>
              </a:spcBef>
              <a:buClrTx/>
              <a:buSzTx/>
              <a:buFontTx/>
              <a:buChar char="•"/>
            </a:pPr>
            <a:r>
              <a:rPr lang="tr-TR" altLang="tr-TR" sz="1600" b="0" u="none"/>
              <a:t>Mirror committees</a:t>
            </a:r>
          </a:p>
          <a:p>
            <a:pPr eaLnBrk="1" hangingPunct="1">
              <a:spcBef>
                <a:spcPct val="0"/>
              </a:spcBef>
              <a:buClrTx/>
              <a:buSzTx/>
              <a:buFontTx/>
              <a:buChar char="•"/>
            </a:pPr>
            <a:r>
              <a:rPr lang="tr-TR" altLang="tr-TR" sz="1600" b="0" u="none"/>
              <a:t>Consumer associations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26690"/>
                                        </p:tgtEl>
                                        <p:attrNameLst>
                                          <p:attrName>style.visibility</p:attrName>
                                        </p:attrNameLst>
                                      </p:cBhvr>
                                      <p:to>
                                        <p:strVal val="visible"/>
                                      </p:to>
                                    </p:set>
                                    <p:animEffect transition="in" filter="fade">
                                      <p:cBhvr>
                                        <p:cTn id="7" dur="2000"/>
                                        <p:tgtEl>
                                          <p:spTgt spid="62669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26691"/>
                                        </p:tgtEl>
                                        <p:attrNameLst>
                                          <p:attrName>style.visibility</p:attrName>
                                        </p:attrNameLst>
                                      </p:cBhvr>
                                      <p:to>
                                        <p:strVal val="visible"/>
                                      </p:to>
                                    </p:set>
                                    <p:animEffect transition="in" filter="fade">
                                      <p:cBhvr>
                                        <p:cTn id="10" dur="2000"/>
                                        <p:tgtEl>
                                          <p:spTgt spid="62669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26692"/>
                                        </p:tgtEl>
                                        <p:attrNameLst>
                                          <p:attrName>style.visibility</p:attrName>
                                        </p:attrNameLst>
                                      </p:cBhvr>
                                      <p:to>
                                        <p:strVal val="visible"/>
                                      </p:to>
                                    </p:set>
                                    <p:animEffect transition="in" filter="fade">
                                      <p:cBhvr>
                                        <p:cTn id="13" dur="2000"/>
                                        <p:tgtEl>
                                          <p:spTgt spid="62669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6693"/>
                                        </p:tgtEl>
                                        <p:attrNameLst>
                                          <p:attrName>style.visibility</p:attrName>
                                        </p:attrNameLst>
                                      </p:cBhvr>
                                      <p:to>
                                        <p:strVal val="visible"/>
                                      </p:to>
                                    </p:set>
                                    <p:animEffect transition="in" filter="fade">
                                      <p:cBhvr>
                                        <p:cTn id="16" dur="2000"/>
                                        <p:tgtEl>
                                          <p:spTgt spid="62669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26694"/>
                                        </p:tgtEl>
                                        <p:attrNameLst>
                                          <p:attrName>style.visibility</p:attrName>
                                        </p:attrNameLst>
                                      </p:cBhvr>
                                      <p:to>
                                        <p:strVal val="visible"/>
                                      </p:to>
                                    </p:set>
                                    <p:animEffect transition="in" filter="fade">
                                      <p:cBhvr>
                                        <p:cTn id="19" dur="2000"/>
                                        <p:tgtEl>
                                          <p:spTgt spid="62669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26695"/>
                                        </p:tgtEl>
                                        <p:attrNameLst>
                                          <p:attrName>style.visibility</p:attrName>
                                        </p:attrNameLst>
                                      </p:cBhvr>
                                      <p:to>
                                        <p:strVal val="visible"/>
                                      </p:to>
                                    </p:set>
                                    <p:animEffect transition="in" filter="fade">
                                      <p:cBhvr>
                                        <p:cTn id="22" dur="2000"/>
                                        <p:tgtEl>
                                          <p:spTgt spid="62669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26696"/>
                                        </p:tgtEl>
                                        <p:attrNameLst>
                                          <p:attrName>style.visibility</p:attrName>
                                        </p:attrNameLst>
                                      </p:cBhvr>
                                      <p:to>
                                        <p:strVal val="visible"/>
                                      </p:to>
                                    </p:set>
                                    <p:animEffect transition="in" filter="fade">
                                      <p:cBhvr>
                                        <p:cTn id="25" dur="2000"/>
                                        <p:tgtEl>
                                          <p:spTgt spid="62669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26697"/>
                                        </p:tgtEl>
                                        <p:attrNameLst>
                                          <p:attrName>style.visibility</p:attrName>
                                        </p:attrNameLst>
                                      </p:cBhvr>
                                      <p:to>
                                        <p:strVal val="visible"/>
                                      </p:to>
                                    </p:set>
                                    <p:animEffect transition="in" filter="fade">
                                      <p:cBhvr>
                                        <p:cTn id="28" dur="2000"/>
                                        <p:tgtEl>
                                          <p:spTgt spid="62669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26698"/>
                                        </p:tgtEl>
                                        <p:attrNameLst>
                                          <p:attrName>style.visibility</p:attrName>
                                        </p:attrNameLst>
                                      </p:cBhvr>
                                      <p:to>
                                        <p:strVal val="visible"/>
                                      </p:to>
                                    </p:set>
                                    <p:animEffect transition="in" filter="fade">
                                      <p:cBhvr>
                                        <p:cTn id="31" dur="2000"/>
                                        <p:tgtEl>
                                          <p:spTgt spid="62669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26699"/>
                                        </p:tgtEl>
                                        <p:attrNameLst>
                                          <p:attrName>style.visibility</p:attrName>
                                        </p:attrNameLst>
                                      </p:cBhvr>
                                      <p:to>
                                        <p:strVal val="visible"/>
                                      </p:to>
                                    </p:set>
                                    <p:animEffect transition="in" filter="fade">
                                      <p:cBhvr>
                                        <p:cTn id="34" dur="2000"/>
                                        <p:tgtEl>
                                          <p:spTgt spid="626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6690" grpId="0" animBg="1"/>
      <p:bldP spid="626691" grpId="0"/>
      <p:bldP spid="626692" grpId="0" animBg="1"/>
      <p:bldP spid="626693" grpId="0" animBg="1"/>
      <p:bldP spid="626694" grpId="0" animBg="1"/>
      <p:bldP spid="626695" grpId="0" animBg="1"/>
      <p:bldP spid="626696" grpId="0" animBg="1"/>
      <p:bldP spid="626697" grpId="0" animBg="1"/>
      <p:bldP spid="626698" grpId="0" animBg="1"/>
      <p:bldP spid="62669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Başlık 1"/>
          <p:cNvSpPr>
            <a:spLocks noGrp="1"/>
          </p:cNvSpPr>
          <p:nvPr>
            <p:ph type="title"/>
          </p:nvPr>
        </p:nvSpPr>
        <p:spPr/>
        <p:txBody>
          <a:bodyPr/>
          <a:lstStyle/>
          <a:p>
            <a:r>
              <a:rPr lang="en-US" altLang="tr-TR" sz="4000" smtClean="0"/>
              <a:t>Systematic review (for 5 year)</a:t>
            </a:r>
            <a:endParaRPr lang="tr-TR" altLang="tr-TR" sz="4000" smtClean="0"/>
          </a:p>
        </p:txBody>
      </p:sp>
      <p:sp>
        <p:nvSpPr>
          <p:cNvPr id="37891" name="İçerik Yer Tutucusu 2"/>
          <p:cNvSpPr>
            <a:spLocks noGrp="1"/>
          </p:cNvSpPr>
          <p:nvPr>
            <p:ph idx="1"/>
          </p:nvPr>
        </p:nvSpPr>
        <p:spPr/>
        <p:txBody>
          <a:bodyPr/>
          <a:lstStyle/>
          <a:p>
            <a:r>
              <a:rPr lang="en-GB" altLang="tr-TR" dirty="0" smtClean="0"/>
              <a:t>Every Standard </a:t>
            </a:r>
            <a:r>
              <a:rPr lang="tr-TR" altLang="tr-TR" dirty="0" smtClean="0"/>
              <a:t>is </a:t>
            </a:r>
            <a:r>
              <a:rPr lang="en-GB" altLang="tr-TR" dirty="0" smtClean="0"/>
              <a:t>subject to systematic review in order to determine whether it should be confirmed, revised/amended, or withdrawn</a:t>
            </a:r>
            <a:r>
              <a:rPr lang="tr-TR" altLang="tr-TR" dirty="0" smtClean="0"/>
              <a:t>.</a:t>
            </a:r>
          </a:p>
          <a:p>
            <a:r>
              <a:rPr lang="tr-TR" altLang="tr-TR" dirty="0" smtClean="0"/>
              <a:t>S</a:t>
            </a:r>
            <a:r>
              <a:rPr lang="en-US" altLang="tr-TR" dirty="0" err="1" smtClean="0"/>
              <a:t>pecified</a:t>
            </a:r>
            <a:r>
              <a:rPr lang="en-US" altLang="tr-TR" dirty="0" smtClean="0"/>
              <a:t> </a:t>
            </a:r>
            <a:r>
              <a:rPr lang="tr-TR" altLang="tr-TR" dirty="0" smtClean="0"/>
              <a:t>time </a:t>
            </a:r>
            <a:r>
              <a:rPr lang="en-US" altLang="tr-TR" dirty="0" smtClean="0"/>
              <a:t>period since publication or the last confirmation of the document</a:t>
            </a:r>
            <a:r>
              <a:rPr lang="tr-TR" altLang="tr-TR" dirty="0" smtClean="0"/>
              <a:t> is 5 </a:t>
            </a:r>
            <a:r>
              <a:rPr lang="tr-TR" altLang="tr-TR" dirty="0" err="1" smtClean="0"/>
              <a:t>years</a:t>
            </a:r>
            <a:r>
              <a:rPr lang="tr-TR" altLang="tr-TR" dirty="0" smtClean="0"/>
              <a:t>.</a:t>
            </a:r>
          </a:p>
          <a:p>
            <a:r>
              <a:rPr lang="en-US" altLang="tr-TR" dirty="0" smtClean="0"/>
              <a:t>Systematic reviews are</a:t>
            </a:r>
            <a:r>
              <a:rPr lang="tr-TR" altLang="tr-TR" dirty="0" smtClean="0"/>
              <a:t> </a:t>
            </a:r>
            <a:r>
              <a:rPr lang="tr-TR" altLang="tr-TR" dirty="0" err="1" smtClean="0"/>
              <a:t>initiated</a:t>
            </a:r>
            <a:r>
              <a:rPr lang="tr-TR" altLang="tr-TR" dirty="0" smtClean="0"/>
              <a:t> </a:t>
            </a:r>
            <a:r>
              <a:rPr lang="en-US" altLang="tr-TR" dirty="0" smtClean="0"/>
              <a:t> by </a:t>
            </a:r>
            <a:r>
              <a:rPr lang="tr-TR" altLang="tr-TR" dirty="0" smtClean="0"/>
              <a:t>TSE Standard </a:t>
            </a:r>
            <a:r>
              <a:rPr lang="tr-TR" altLang="tr-TR" dirty="0" err="1" smtClean="0"/>
              <a:t>Preparation</a:t>
            </a:r>
            <a:r>
              <a:rPr lang="tr-TR" altLang="tr-TR" dirty="0" smtClean="0"/>
              <a:t> Center a</a:t>
            </a:r>
            <a:r>
              <a:rPr lang="en-US" altLang="tr-TR" dirty="0" err="1" smtClean="0"/>
              <a:t>nd</a:t>
            </a:r>
            <a:r>
              <a:rPr lang="en-US" altLang="tr-TR" dirty="0" smtClean="0"/>
              <a:t> all </a:t>
            </a:r>
            <a:r>
              <a:rPr lang="tr-TR" altLang="tr-TR" dirty="0" err="1" smtClean="0"/>
              <a:t>stakeholders</a:t>
            </a:r>
            <a:r>
              <a:rPr lang="tr-TR" altLang="tr-TR" dirty="0" smtClean="0"/>
              <a:t> </a:t>
            </a:r>
            <a:r>
              <a:rPr lang="en-US" altLang="tr-TR" dirty="0" smtClean="0"/>
              <a:t>are invited to respond to such reviews. </a:t>
            </a:r>
            <a:endParaRPr lang="tr-TR" altLang="tr-TR" dirty="0" smtClean="0"/>
          </a:p>
          <a:p>
            <a:endParaRPr lang="tr-TR" altLang="tr-TR" dirty="0" smtClean="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37893"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380FC252-C90C-4791-BC10-841650F1EE48}" type="slidenum">
              <a:rPr lang="tr-TR" altLang="tr-TR" sz="1000" smtClean="0">
                <a:solidFill>
                  <a:srgbClr val="FF0000"/>
                </a:solidFill>
                <a:latin typeface="Verdana" pitchFamily="34" charset="0"/>
              </a:rPr>
              <a:pPr>
                <a:spcBef>
                  <a:spcPct val="0"/>
                </a:spcBef>
                <a:buClrTx/>
                <a:buSzTx/>
                <a:buFontTx/>
                <a:buNone/>
              </a:pPr>
              <a:t>31</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dirty="0" err="1" smtClean="0"/>
              <a:t>InternatIonal</a:t>
            </a:r>
            <a:r>
              <a:rPr lang="tr-TR" dirty="0" smtClean="0"/>
              <a:t> </a:t>
            </a:r>
            <a:r>
              <a:rPr lang="tr-TR" dirty="0"/>
              <a:t>and </a:t>
            </a:r>
            <a:r>
              <a:rPr lang="tr-TR" dirty="0" err="1"/>
              <a:t>European</a:t>
            </a:r>
            <a:r>
              <a:rPr lang="tr-TR" dirty="0"/>
              <a:t> </a:t>
            </a:r>
            <a:r>
              <a:rPr lang="tr-TR" dirty="0" err="1" smtClean="0"/>
              <a:t>RelatIons</a:t>
            </a:r>
            <a:r>
              <a:rPr lang="tr-TR" dirty="0"/>
              <a:t/>
            </a:r>
            <a:br>
              <a:rPr lang="tr-TR" dirty="0"/>
            </a:br>
            <a:r>
              <a:rPr lang="tr-TR" dirty="0" err="1"/>
              <a:t>Standards</a:t>
            </a:r>
            <a:r>
              <a:rPr lang="tr-TR" dirty="0"/>
              <a:t/>
            </a:r>
            <a:br>
              <a:rPr lang="tr-TR" dirty="0"/>
            </a:br>
            <a:endParaRPr lang="tr-TR" dirty="0"/>
          </a:p>
        </p:txBody>
      </p:sp>
      <p:sp>
        <p:nvSpPr>
          <p:cNvPr id="39939" name="Metin Yer Tutucusu 2"/>
          <p:cNvSpPr>
            <a:spLocks noGrp="1"/>
          </p:cNvSpPr>
          <p:nvPr>
            <p:ph type="body" idx="1"/>
          </p:nvPr>
        </p:nvSpPr>
        <p:spPr/>
        <p:txBody>
          <a:bodyPr/>
          <a:lstStyle/>
          <a:p>
            <a:endParaRPr lang="tr-TR" altLang="tr-TR" smtClean="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39941"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4DF3EDB6-6866-4DC2-89E9-19363A2F2A18}" type="slidenum">
              <a:rPr lang="tr-TR" altLang="tr-TR" sz="1000" smtClean="0">
                <a:solidFill>
                  <a:srgbClr val="FF0000"/>
                </a:solidFill>
                <a:latin typeface="Verdana" pitchFamily="34" charset="0"/>
              </a:rPr>
              <a:pPr>
                <a:spcBef>
                  <a:spcPct val="0"/>
                </a:spcBef>
                <a:buClrTx/>
                <a:buSzTx/>
                <a:buFontTx/>
                <a:buNone/>
              </a:pPr>
              <a:t>32</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a:solidFill>
                  <a:srgbClr val="FF0000"/>
                </a:solidFill>
                <a:effectLst>
                  <a:outerShdw blurRad="38100" dist="38100" dir="2700000" algn="tl">
                    <a:srgbClr val="C0C0C0"/>
                  </a:outerShdw>
                </a:effectLst>
              </a:rPr>
              <a:t>Standards Preparation Center</a:t>
            </a:r>
          </a:p>
          <a:p>
            <a:pPr eaLnBrk="1" hangingPunct="1">
              <a:defRPr/>
            </a:pPr>
            <a:endParaRPr lang="tr-TR"/>
          </a:p>
          <a:p>
            <a:pPr eaLnBrk="1" hangingPunct="1">
              <a:defRPr/>
            </a:pPr>
            <a:r>
              <a:rPr lang="en-US" sz="1000"/>
              <a:t>©</a:t>
            </a:r>
            <a:r>
              <a:rPr lang="tr-TR" sz="1000"/>
              <a:t>2010 Türk Standardları Enstitüsü</a:t>
            </a:r>
          </a:p>
        </p:txBody>
      </p:sp>
      <p:sp>
        <p:nvSpPr>
          <p:cNvPr id="40964"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06E3DAA9-5998-4E07-B9BB-02A949469F13}" type="slidenum">
              <a:rPr lang="tr-TR" altLang="tr-TR" sz="1000" smtClean="0">
                <a:solidFill>
                  <a:srgbClr val="FF0000"/>
                </a:solidFill>
                <a:latin typeface="Verdana" pitchFamily="34" charset="0"/>
              </a:rPr>
              <a:pPr>
                <a:spcBef>
                  <a:spcPct val="0"/>
                </a:spcBef>
                <a:buClrTx/>
                <a:buSzTx/>
                <a:buFontTx/>
                <a:buNone/>
              </a:pPr>
              <a:t>33</a:t>
            </a:fld>
            <a:endParaRPr lang="tr-TR" altLang="tr-TR" sz="1000" smtClean="0">
              <a:solidFill>
                <a:srgbClr val="FF0000"/>
              </a:solidFill>
              <a:latin typeface="Verdana" pitchFamily="34" charset="0"/>
            </a:endParaRPr>
          </a:p>
        </p:txBody>
      </p:sp>
      <p:sp>
        <p:nvSpPr>
          <p:cNvPr id="40965" name="Rectangle 2"/>
          <p:cNvSpPr>
            <a:spLocks noGrp="1" noChangeArrowheads="1"/>
          </p:cNvSpPr>
          <p:nvPr>
            <p:ph type="title"/>
          </p:nvPr>
        </p:nvSpPr>
        <p:spPr/>
        <p:txBody>
          <a:bodyPr/>
          <a:lstStyle/>
          <a:p>
            <a:pPr eaLnBrk="1" hangingPunct="1"/>
            <a:r>
              <a:rPr lang="tr-TR" altLang="tr-TR" sz="3200" smtClean="0"/>
              <a:t>  </a:t>
            </a:r>
            <a:r>
              <a:rPr lang="tr-TR" altLang="tr-TR" sz="3600" smtClean="0"/>
              <a:t>International Relations</a:t>
            </a:r>
          </a:p>
        </p:txBody>
      </p:sp>
      <p:sp>
        <p:nvSpPr>
          <p:cNvPr id="551939" name="Text Box 3"/>
          <p:cNvSpPr txBox="1">
            <a:spLocks noChangeArrowheads="1"/>
          </p:cNvSpPr>
          <p:nvPr/>
        </p:nvSpPr>
        <p:spPr bwMode="auto">
          <a:xfrm>
            <a:off x="250825" y="1268413"/>
            <a:ext cx="8893175" cy="435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r>
              <a:rPr lang="tr-TR" altLang="tr-TR" sz="1800" u="none" dirty="0">
                <a:solidFill>
                  <a:srgbClr val="FF0000"/>
                </a:solidFill>
              </a:rPr>
              <a:t> </a:t>
            </a:r>
            <a:r>
              <a:rPr lang="en-US" altLang="tr-TR" sz="1800" u="none" dirty="0"/>
              <a:t>Membership in International Organizations in which TSE represents Turkey</a:t>
            </a:r>
            <a:r>
              <a:rPr lang="en-US" altLang="tr-TR" sz="1600" b="0" u="none" dirty="0"/>
              <a:t>     </a:t>
            </a:r>
            <a:endParaRPr lang="tr-TR" altLang="tr-TR" sz="1600" b="0" u="none" dirty="0"/>
          </a:p>
          <a:p>
            <a:pPr>
              <a:spcBef>
                <a:spcPct val="0"/>
              </a:spcBef>
              <a:buClrTx/>
              <a:buSzTx/>
              <a:buFontTx/>
              <a:buNone/>
            </a:pPr>
            <a:endParaRPr lang="tr-TR" altLang="tr-TR" sz="1600" b="0" u="none" dirty="0"/>
          </a:p>
          <a:p>
            <a:pPr>
              <a:spcBef>
                <a:spcPct val="0"/>
              </a:spcBef>
              <a:buClrTx/>
              <a:buSzTx/>
              <a:buFontTx/>
              <a:buNone/>
            </a:pPr>
            <a:r>
              <a:rPr lang="en-US" altLang="tr-TR" sz="1600" b="0" dirty="0"/>
              <a:t>Organization</a:t>
            </a:r>
            <a:r>
              <a:rPr lang="tr-TR" altLang="tr-TR" sz="1600" b="0" dirty="0"/>
              <a:t>s</a:t>
            </a:r>
            <a:r>
              <a:rPr lang="en-US" altLang="tr-TR" sz="1600" b="0" u="none" dirty="0"/>
              <a:t>                                        </a:t>
            </a:r>
            <a:r>
              <a:rPr lang="tr-TR" altLang="tr-TR" sz="1600" b="0" u="none" dirty="0"/>
              <a:t>         </a:t>
            </a:r>
            <a:r>
              <a:rPr lang="en-US" altLang="tr-TR" sz="1600" b="0" u="none" dirty="0"/>
              <a:t>  </a:t>
            </a:r>
            <a:r>
              <a:rPr lang="en-US" altLang="tr-TR" sz="1600" b="0" dirty="0"/>
              <a:t>Date of </a:t>
            </a:r>
            <a:r>
              <a:rPr lang="en-US" altLang="tr-TR" sz="1600" b="0" dirty="0" err="1"/>
              <a:t>Estab</a:t>
            </a:r>
            <a:r>
              <a:rPr lang="en-US" altLang="tr-TR" sz="1600" b="0" u="none" dirty="0"/>
              <a:t>.	</a:t>
            </a:r>
            <a:r>
              <a:rPr lang="en-US" altLang="tr-TR" sz="1600" b="0" i="1" u="none" dirty="0"/>
              <a:t>  </a:t>
            </a:r>
            <a:r>
              <a:rPr lang="en-US" altLang="tr-TR" sz="1600" b="0" i="1" dirty="0"/>
              <a:t>Entry </a:t>
            </a:r>
            <a:r>
              <a:rPr lang="en-US" altLang="tr-TR" sz="1600" b="0" i="1" u="none" dirty="0"/>
              <a:t>    </a:t>
            </a:r>
            <a:r>
              <a:rPr lang="en-US" altLang="tr-TR" sz="1600" b="0" i="1" dirty="0"/>
              <a:t>Membership Status</a:t>
            </a:r>
            <a:r>
              <a:rPr lang="en-US" altLang="tr-TR" sz="1600" b="0" i="1" u="none" dirty="0"/>
              <a:t/>
            </a:r>
            <a:br>
              <a:rPr lang="en-US" altLang="tr-TR" sz="1600" b="0" i="1" u="none" dirty="0"/>
            </a:br>
            <a:endParaRPr lang="tr-TR" altLang="tr-TR" sz="1600" b="0" i="1" u="none" dirty="0"/>
          </a:p>
          <a:p>
            <a:pPr>
              <a:lnSpc>
                <a:spcPct val="120000"/>
              </a:lnSpc>
              <a:spcBef>
                <a:spcPct val="0"/>
              </a:spcBef>
              <a:buClrTx/>
              <a:buSzTx/>
              <a:buFontTx/>
              <a:buNone/>
            </a:pPr>
            <a:r>
              <a:rPr lang="en-US" altLang="tr-TR" sz="1600" u="none" dirty="0"/>
              <a:t>ISO</a:t>
            </a:r>
            <a:r>
              <a:rPr lang="en-US" altLang="tr-TR" sz="1600" b="0" u="none" dirty="0"/>
              <a:t> (International Organization for Standardization) </a:t>
            </a:r>
            <a:r>
              <a:rPr lang="tr-TR" altLang="tr-TR" sz="1600" b="0" u="none" dirty="0"/>
              <a:t> </a:t>
            </a:r>
            <a:r>
              <a:rPr lang="en-US" altLang="tr-TR" sz="1600" b="0" u="none" dirty="0"/>
              <a:t>(1947)       195</a:t>
            </a:r>
            <a:r>
              <a:rPr lang="tr-TR" altLang="tr-TR" sz="1600" b="0" u="none" dirty="0"/>
              <a:t>6</a:t>
            </a:r>
            <a:r>
              <a:rPr lang="en-US" altLang="tr-TR" sz="1600" b="0" u="none" dirty="0"/>
              <a:t>	       Full Member</a:t>
            </a:r>
            <a:br>
              <a:rPr lang="en-US" altLang="tr-TR" sz="1600" b="0" u="none" dirty="0"/>
            </a:br>
            <a:r>
              <a:rPr lang="en-US" altLang="tr-TR" sz="1600" u="none" dirty="0"/>
              <a:t>IEC</a:t>
            </a:r>
            <a:r>
              <a:rPr lang="en-US" altLang="tr-TR" sz="1600" b="0" u="none" dirty="0"/>
              <a:t> (International </a:t>
            </a:r>
            <a:r>
              <a:rPr lang="en-US" altLang="tr-TR" sz="1600" b="0" u="none" dirty="0" err="1"/>
              <a:t>Electrotechnical</a:t>
            </a:r>
            <a:r>
              <a:rPr lang="en-US" altLang="tr-TR" sz="1600" b="0" u="none" dirty="0"/>
              <a:t> Commission )  </a:t>
            </a:r>
            <a:r>
              <a:rPr lang="tr-TR" altLang="tr-TR" sz="1600" b="0" u="none" dirty="0"/>
              <a:t>    </a:t>
            </a:r>
            <a:r>
              <a:rPr lang="en-US" altLang="tr-TR" sz="1600" b="0" u="none" dirty="0"/>
              <a:t>(1906)       1956	       Full Member</a:t>
            </a:r>
            <a:br>
              <a:rPr lang="en-US" altLang="tr-TR" sz="1600" b="0" u="none" dirty="0"/>
            </a:br>
            <a:r>
              <a:rPr lang="en-US" altLang="tr-TR" sz="1600" u="none" dirty="0"/>
              <a:t>WPO</a:t>
            </a:r>
            <a:r>
              <a:rPr lang="en-US" altLang="tr-TR" sz="1600" b="0" u="none" dirty="0"/>
              <a:t> (World Packaging Organization)                    </a:t>
            </a:r>
            <a:r>
              <a:rPr lang="tr-TR" altLang="tr-TR" sz="1600" b="0" u="none" dirty="0"/>
              <a:t>   </a:t>
            </a:r>
            <a:r>
              <a:rPr lang="en-US" altLang="tr-TR" sz="1600" b="0" u="none" dirty="0"/>
              <a:t>(1968)       1986 </a:t>
            </a:r>
            <a:r>
              <a:rPr lang="tr-TR" altLang="tr-TR" sz="1600" b="0" u="none" dirty="0"/>
              <a:t>          </a:t>
            </a:r>
            <a:r>
              <a:rPr lang="en-US" altLang="tr-TR" sz="1600" b="0" u="none" dirty="0"/>
              <a:t>Full Member</a:t>
            </a:r>
            <a:br>
              <a:rPr lang="en-US" altLang="tr-TR" sz="1600" b="0" u="none" dirty="0"/>
            </a:br>
            <a:r>
              <a:rPr lang="en-US" altLang="tr-TR" sz="1600" u="none" dirty="0"/>
              <a:t>EOQ</a:t>
            </a:r>
            <a:r>
              <a:rPr lang="en-US" altLang="tr-TR" sz="1600" b="0" u="none" dirty="0"/>
              <a:t> (European Organization for Quality)	  </a:t>
            </a:r>
            <a:r>
              <a:rPr lang="tr-TR" altLang="tr-TR" sz="1600" b="0" u="none" dirty="0"/>
              <a:t> </a:t>
            </a:r>
            <a:r>
              <a:rPr lang="en-US" altLang="tr-TR" sz="1600" b="0" u="none" dirty="0"/>
              <a:t>(1957)      </a:t>
            </a:r>
            <a:r>
              <a:rPr lang="tr-TR" altLang="tr-TR" sz="1600" b="0" u="none" dirty="0"/>
              <a:t> </a:t>
            </a:r>
            <a:r>
              <a:rPr lang="en-US" altLang="tr-TR" sz="1600" b="0" u="none" dirty="0"/>
              <a:t>1976	       Full Member</a:t>
            </a:r>
            <a:br>
              <a:rPr lang="en-US" altLang="tr-TR" sz="1600" b="0" u="none" dirty="0"/>
            </a:br>
            <a:r>
              <a:rPr lang="en-US" altLang="tr-TR" sz="1600" u="none" dirty="0"/>
              <a:t>CEN</a:t>
            </a:r>
            <a:r>
              <a:rPr lang="en-US" altLang="tr-TR" sz="1600" b="0" u="none" dirty="0"/>
              <a:t> (European Committee for Standardization)      </a:t>
            </a:r>
            <a:r>
              <a:rPr lang="tr-TR" altLang="tr-TR" sz="1600" b="0" u="none" dirty="0"/>
              <a:t>  </a:t>
            </a:r>
            <a:r>
              <a:rPr lang="en-US" altLang="tr-TR" sz="1600" b="0" u="none" dirty="0"/>
              <a:t>(1960)       </a:t>
            </a:r>
            <a:r>
              <a:rPr lang="tr-TR" altLang="tr-TR" sz="1600" b="0" u="none" dirty="0"/>
              <a:t>2012</a:t>
            </a:r>
            <a:r>
              <a:rPr lang="en-US" altLang="tr-TR" sz="1600" b="0" u="none" dirty="0"/>
              <a:t>    </a:t>
            </a:r>
            <a:r>
              <a:rPr lang="tr-TR" altLang="tr-TR" sz="1600" b="0" u="none" dirty="0"/>
              <a:t>       Full</a:t>
            </a:r>
            <a:r>
              <a:rPr lang="en-US" altLang="tr-TR" sz="1600" b="0" u="none" dirty="0"/>
              <a:t> Member</a:t>
            </a:r>
            <a:br>
              <a:rPr lang="en-US" altLang="tr-TR" sz="1600" b="0" u="none" dirty="0"/>
            </a:br>
            <a:r>
              <a:rPr lang="en-US" altLang="tr-TR" sz="1600" u="none" dirty="0"/>
              <a:t>CENELEC </a:t>
            </a:r>
            <a:r>
              <a:rPr lang="en-US" altLang="tr-TR" sz="1600" b="0" u="none" dirty="0"/>
              <a:t>(European Committee for </a:t>
            </a:r>
          </a:p>
          <a:p>
            <a:pPr>
              <a:lnSpc>
                <a:spcPct val="120000"/>
              </a:lnSpc>
              <a:spcBef>
                <a:spcPct val="0"/>
              </a:spcBef>
              <a:buClrTx/>
              <a:buSzTx/>
              <a:buFontTx/>
              <a:buNone/>
            </a:pPr>
            <a:r>
              <a:rPr lang="en-US" altLang="tr-TR" sz="1600" b="0" u="none" dirty="0" err="1"/>
              <a:t>Electrotechnical</a:t>
            </a:r>
            <a:r>
              <a:rPr lang="en-US" altLang="tr-TR" sz="1600" b="0" u="none" dirty="0"/>
              <a:t> Standardization)		 </a:t>
            </a:r>
            <a:r>
              <a:rPr lang="tr-TR" altLang="tr-TR" sz="1600" b="0" u="none" dirty="0"/>
              <a:t>  </a:t>
            </a:r>
            <a:r>
              <a:rPr lang="en-US" altLang="tr-TR" sz="1600" b="0" u="none" dirty="0"/>
              <a:t>(1973)       </a:t>
            </a:r>
            <a:r>
              <a:rPr lang="tr-TR" altLang="tr-TR" sz="1600" b="0" u="none" dirty="0"/>
              <a:t>2012</a:t>
            </a:r>
            <a:r>
              <a:rPr lang="en-US" altLang="tr-TR" sz="1600" b="0" u="none" dirty="0"/>
              <a:t>	   </a:t>
            </a:r>
            <a:r>
              <a:rPr lang="tr-TR" altLang="tr-TR" sz="1600" b="0" u="none" dirty="0"/>
              <a:t>    Full</a:t>
            </a:r>
            <a:r>
              <a:rPr lang="en-US" altLang="tr-TR" sz="1600" b="0" u="none" dirty="0"/>
              <a:t> Member</a:t>
            </a:r>
            <a:br>
              <a:rPr lang="en-US" altLang="tr-TR" sz="1600" b="0" u="none" dirty="0"/>
            </a:br>
            <a:r>
              <a:rPr lang="en-US" altLang="tr-TR" sz="1600" u="none" dirty="0"/>
              <a:t>SMIIC</a:t>
            </a:r>
            <a:r>
              <a:rPr lang="en-US" altLang="tr-TR" sz="1600" b="0" u="none" dirty="0"/>
              <a:t> (Standard</a:t>
            </a:r>
            <a:r>
              <a:rPr lang="tr-TR" altLang="tr-TR" sz="1600" b="0" u="none" dirty="0"/>
              <a:t>s </a:t>
            </a:r>
            <a:r>
              <a:rPr lang="en-US" altLang="tr-TR" sz="1600" b="0" u="none" dirty="0"/>
              <a:t>and Metrology Institute</a:t>
            </a:r>
            <a:r>
              <a:rPr lang="tr-TR" altLang="tr-TR" sz="1600" b="0" u="none" dirty="0"/>
              <a:t> 	   </a:t>
            </a:r>
            <a:r>
              <a:rPr lang="en-US" altLang="tr-TR" sz="1600" b="0" u="none" dirty="0"/>
              <a:t>(</a:t>
            </a:r>
            <a:r>
              <a:rPr lang="tr-TR" altLang="tr-TR" sz="1600" b="0" u="none" dirty="0"/>
              <a:t>2010</a:t>
            </a:r>
            <a:r>
              <a:rPr lang="en-US" altLang="tr-TR" sz="1600" b="0" u="none" dirty="0"/>
              <a:t>)    </a:t>
            </a:r>
            <a:r>
              <a:rPr lang="tr-TR" altLang="tr-TR" sz="1600" b="0" u="none" dirty="0"/>
              <a:t>   2010</a:t>
            </a:r>
            <a:r>
              <a:rPr lang="en-US" altLang="tr-TR" sz="1600" b="0" u="none" dirty="0"/>
              <a:t>	     </a:t>
            </a:r>
            <a:r>
              <a:rPr lang="tr-TR" altLang="tr-TR" sz="1600" b="0" u="none" dirty="0"/>
              <a:t>  </a:t>
            </a:r>
            <a:r>
              <a:rPr lang="en-US" altLang="tr-TR" sz="1600" b="0" u="none" dirty="0"/>
              <a:t>Full Member</a:t>
            </a:r>
          </a:p>
          <a:p>
            <a:pPr>
              <a:lnSpc>
                <a:spcPct val="120000"/>
              </a:lnSpc>
              <a:spcBef>
                <a:spcPct val="0"/>
              </a:spcBef>
              <a:buClrTx/>
              <a:buSzTx/>
              <a:buFontTx/>
              <a:buNone/>
            </a:pPr>
            <a:r>
              <a:rPr lang="tr-TR" altLang="tr-TR" sz="1600" b="0" u="none" dirty="0" err="1"/>
              <a:t>for</a:t>
            </a:r>
            <a:r>
              <a:rPr lang="tr-TR" altLang="tr-TR" sz="1600" b="0" u="none" dirty="0"/>
              <a:t> </a:t>
            </a:r>
            <a:r>
              <a:rPr lang="tr-TR" altLang="tr-TR" sz="1600" b="0" u="none" dirty="0" err="1"/>
              <a:t>Islamic</a:t>
            </a:r>
            <a:r>
              <a:rPr lang="tr-TR" altLang="tr-TR" sz="1600" b="0" u="none" dirty="0"/>
              <a:t> </a:t>
            </a:r>
            <a:r>
              <a:rPr lang="tr-TR" altLang="tr-TR" sz="1600" b="0" u="none" dirty="0" err="1"/>
              <a:t>Countries</a:t>
            </a:r>
            <a:r>
              <a:rPr lang="en-US" altLang="tr-TR" sz="1600" b="0" u="none" dirty="0"/>
              <a:t>) </a:t>
            </a:r>
            <a:br>
              <a:rPr lang="en-US" altLang="tr-TR" sz="1600" b="0" u="none" dirty="0"/>
            </a:br>
            <a:r>
              <a:rPr lang="en-US" altLang="tr-TR" sz="1600" u="none" dirty="0"/>
              <a:t>IRSA</a:t>
            </a:r>
            <a:r>
              <a:rPr lang="en-US" altLang="tr-TR" sz="1600" b="0" u="none" dirty="0"/>
              <a:t> (Interregional Standardization         </a:t>
            </a:r>
            <a:r>
              <a:rPr lang="tr-TR" altLang="tr-TR" sz="1600" b="0" u="none" dirty="0"/>
              <a:t>	</a:t>
            </a:r>
            <a:r>
              <a:rPr lang="en-US" altLang="tr-TR" sz="1600" b="0" u="none" dirty="0"/>
              <a:t> </a:t>
            </a:r>
            <a:r>
              <a:rPr lang="tr-TR" altLang="tr-TR" sz="1600" b="0" u="none" dirty="0"/>
              <a:t>  </a:t>
            </a:r>
            <a:r>
              <a:rPr lang="en-US" altLang="tr-TR" sz="1600" b="0" u="none" dirty="0"/>
              <a:t>(1991)       1991	</a:t>
            </a:r>
            <a:r>
              <a:rPr lang="tr-TR" altLang="tr-TR" sz="1600" b="0" u="none" dirty="0"/>
              <a:t>       </a:t>
            </a:r>
            <a:r>
              <a:rPr lang="en-US" altLang="tr-TR" sz="1600" b="0" u="none" dirty="0"/>
              <a:t>Full Member </a:t>
            </a:r>
          </a:p>
          <a:p>
            <a:pPr>
              <a:lnSpc>
                <a:spcPct val="120000"/>
              </a:lnSpc>
              <a:spcBef>
                <a:spcPct val="0"/>
              </a:spcBef>
              <a:buClrTx/>
              <a:buSzTx/>
              <a:buFontTx/>
              <a:buNone/>
            </a:pPr>
            <a:r>
              <a:rPr lang="en-US" altLang="tr-TR" sz="1600" b="0" u="none" dirty="0"/>
              <a:t>	Association)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1939"/>
                                        </p:tgtEl>
                                        <p:attrNameLst>
                                          <p:attrName>style.visibility</p:attrName>
                                        </p:attrNameLst>
                                      </p:cBhvr>
                                      <p:to>
                                        <p:strVal val="visible"/>
                                      </p:to>
                                    </p:set>
                                    <p:animEffect transition="in" filter="fade">
                                      <p:cBhvr>
                                        <p:cTn id="7" dur="2000"/>
                                        <p:tgtEl>
                                          <p:spTgt spid="551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193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a:solidFill>
                  <a:srgbClr val="FF0000"/>
                </a:solidFill>
                <a:effectLst>
                  <a:outerShdw blurRad="38100" dist="38100" dir="2700000" algn="tl">
                    <a:srgbClr val="C0C0C0"/>
                  </a:outerShdw>
                </a:effectLst>
              </a:rPr>
              <a:t>Standards Preparation Center</a:t>
            </a:r>
          </a:p>
          <a:p>
            <a:pPr eaLnBrk="1" hangingPunct="1">
              <a:defRPr/>
            </a:pPr>
            <a:endParaRPr lang="tr-TR"/>
          </a:p>
          <a:p>
            <a:pPr eaLnBrk="1" hangingPunct="1">
              <a:defRPr/>
            </a:pPr>
            <a:r>
              <a:rPr lang="en-US" sz="1000"/>
              <a:t>©</a:t>
            </a:r>
            <a:r>
              <a:rPr lang="tr-TR" sz="1000"/>
              <a:t>2010 Türk Standardları Enstitüsü</a:t>
            </a:r>
          </a:p>
        </p:txBody>
      </p:sp>
      <p:sp>
        <p:nvSpPr>
          <p:cNvPr id="45060"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85139607-5788-4CF7-9F63-8758E05F222A}" type="slidenum">
              <a:rPr lang="tr-TR" altLang="tr-TR" sz="1000" smtClean="0">
                <a:solidFill>
                  <a:srgbClr val="FF0000"/>
                </a:solidFill>
                <a:latin typeface="Verdana" pitchFamily="34" charset="0"/>
              </a:rPr>
              <a:pPr>
                <a:spcBef>
                  <a:spcPct val="0"/>
                </a:spcBef>
                <a:buClrTx/>
                <a:buSzTx/>
                <a:buFontTx/>
                <a:buNone/>
              </a:pPr>
              <a:t>34</a:t>
            </a:fld>
            <a:endParaRPr lang="tr-TR" altLang="tr-TR" sz="1000" smtClean="0">
              <a:solidFill>
                <a:srgbClr val="FF0000"/>
              </a:solidFill>
              <a:latin typeface="Verdana" pitchFamily="34" charset="0"/>
            </a:endParaRPr>
          </a:p>
        </p:txBody>
      </p:sp>
      <p:sp>
        <p:nvSpPr>
          <p:cNvPr id="45061" name="Rectangle 2"/>
          <p:cNvSpPr>
            <a:spLocks noGrp="1" noChangeArrowheads="1"/>
          </p:cNvSpPr>
          <p:nvPr>
            <p:ph type="title"/>
          </p:nvPr>
        </p:nvSpPr>
        <p:spPr/>
        <p:txBody>
          <a:bodyPr/>
          <a:lstStyle/>
          <a:p>
            <a:pPr eaLnBrk="1" hangingPunct="1"/>
            <a:r>
              <a:rPr lang="tr-TR" altLang="tr-TR" sz="3200" smtClean="0"/>
              <a:t>  </a:t>
            </a:r>
            <a:r>
              <a:rPr lang="tr-TR" altLang="tr-TR" sz="3600" smtClean="0"/>
              <a:t>CEN/CLC-Membership</a:t>
            </a:r>
          </a:p>
        </p:txBody>
      </p:sp>
      <p:sp>
        <p:nvSpPr>
          <p:cNvPr id="45062" name="Rectangle 3"/>
          <p:cNvSpPr>
            <a:spLocks noGrp="1" noChangeArrowheads="1"/>
          </p:cNvSpPr>
          <p:nvPr>
            <p:ph type="body" idx="1"/>
          </p:nvPr>
        </p:nvSpPr>
        <p:spPr>
          <a:xfrm>
            <a:off x="395288" y="1412875"/>
            <a:ext cx="8208962" cy="4752975"/>
          </a:xfrm>
        </p:spPr>
        <p:txBody>
          <a:bodyPr/>
          <a:lstStyle/>
          <a:p>
            <a:pPr algn="just" eaLnBrk="1" hangingPunct="1">
              <a:lnSpc>
                <a:spcPct val="90000"/>
              </a:lnSpc>
            </a:pPr>
            <a:r>
              <a:rPr lang="tr-TR" altLang="tr-TR" sz="2400" smtClean="0"/>
              <a:t>TSE is granted full membership status in CEN and CENELEC in 2012.</a:t>
            </a:r>
          </a:p>
          <a:p>
            <a:pPr algn="just" eaLnBrk="1" hangingPunct="1">
              <a:lnSpc>
                <a:spcPct val="90000"/>
              </a:lnSpc>
            </a:pPr>
            <a:r>
              <a:rPr lang="tr-TR" altLang="tr-TR" sz="2400" smtClean="0"/>
              <a:t>Weighted vote allocated to TSE is 29 which ranks TSE amongst the largest countries such as Germany, United Kingdom, France and Italy. </a:t>
            </a:r>
            <a:r>
              <a:rPr lang="tr-TR" altLang="tr-TR" sz="1800" i="1" smtClean="0"/>
              <a:t>(</a:t>
            </a:r>
            <a:r>
              <a:rPr lang="en-US" altLang="tr-TR" sz="1800" i="1" smtClean="0"/>
              <a:t>Weightings allocated to the CEN/CENELEC national</a:t>
            </a:r>
            <a:r>
              <a:rPr lang="tr-TR" altLang="tr-TR" sz="1800" i="1" smtClean="0"/>
              <a:t> </a:t>
            </a:r>
            <a:r>
              <a:rPr lang="en-US" altLang="tr-TR" sz="1800" i="1" smtClean="0"/>
              <a:t>members in case of weighted voting</a:t>
            </a:r>
            <a:r>
              <a:rPr lang="tr-TR" altLang="tr-TR" sz="1800" i="1" smtClean="0"/>
              <a:t> which are </a:t>
            </a:r>
            <a:r>
              <a:rPr lang="en-US" altLang="tr-TR" sz="1800" i="1" smtClean="0"/>
              <a:t>formal approval of EN and HD; formal approval of TS </a:t>
            </a:r>
            <a:r>
              <a:rPr lang="tr-TR" altLang="tr-TR" sz="1800" i="1" smtClean="0"/>
              <a:t>and</a:t>
            </a:r>
            <a:r>
              <a:rPr lang="en-US" altLang="tr-TR" sz="1800" i="1" smtClean="0"/>
              <a:t> any initiation of a new work item to become an EN or TS within a CEN Technical Committee</a:t>
            </a:r>
            <a:r>
              <a:rPr lang="tr-TR" altLang="tr-TR" sz="1800" i="1" smtClean="0"/>
              <a:t>.) </a:t>
            </a:r>
          </a:p>
          <a:p>
            <a:r>
              <a:rPr lang="tr-TR" altLang="tr-TR" sz="2400" smtClean="0"/>
              <a:t>T</a:t>
            </a:r>
            <a:r>
              <a:rPr lang="en-US" altLang="tr-TR" sz="2400" smtClean="0"/>
              <a:t>he national implementation of European standards </a:t>
            </a:r>
            <a:r>
              <a:rPr lang="tr-TR" altLang="tr-TR" sz="2400" smtClean="0"/>
              <a:t>is about 99 % of the European standards are nationally implemented. </a:t>
            </a:r>
          </a:p>
          <a:p>
            <a:r>
              <a:rPr lang="tr-TR" altLang="tr-TR" sz="2400" smtClean="0"/>
              <a:t>As a full member TSE has rights to participate in the Management Boards of CEN and CENELEC.</a:t>
            </a:r>
          </a:p>
          <a:p>
            <a:endParaRPr lang="tr-TR" altLang="tr-TR" sz="2400" smtClean="0"/>
          </a:p>
          <a:p>
            <a:pPr algn="just" eaLnBrk="1" hangingPunct="1">
              <a:lnSpc>
                <a:spcPct val="90000"/>
              </a:lnSpc>
              <a:buFont typeface="Wingdings" pitchFamily="2" charset="2"/>
              <a:buNone/>
            </a:pPr>
            <a:r>
              <a:rPr lang="tr-TR" altLang="tr-TR" sz="2400" smtClean="0"/>
              <a:t> </a:t>
            </a:r>
          </a:p>
        </p:txBody>
      </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dirty="0" err="1" smtClean="0"/>
              <a:t>Mırror</a:t>
            </a:r>
            <a:r>
              <a:rPr lang="tr-TR" dirty="0" smtClean="0"/>
              <a:t> </a:t>
            </a:r>
            <a:r>
              <a:rPr lang="tr-TR" dirty="0" err="1" smtClean="0"/>
              <a:t>commIttees</a:t>
            </a:r>
            <a:endParaRPr lang="tr-TR" dirty="0"/>
          </a:p>
        </p:txBody>
      </p:sp>
      <p:sp>
        <p:nvSpPr>
          <p:cNvPr id="47107" name="Metin Yer Tutucusu 2"/>
          <p:cNvSpPr>
            <a:spLocks noGrp="1"/>
          </p:cNvSpPr>
          <p:nvPr>
            <p:ph type="body" idx="1"/>
          </p:nvPr>
        </p:nvSpPr>
        <p:spPr/>
        <p:txBody>
          <a:bodyPr/>
          <a:lstStyle/>
          <a:p>
            <a:endParaRPr lang="tr-TR" altLang="tr-TR" smtClean="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47109"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B11DB01C-9E40-4E18-87DA-F22D744F367C}" type="slidenum">
              <a:rPr lang="tr-TR" altLang="tr-TR" sz="1000" smtClean="0">
                <a:solidFill>
                  <a:srgbClr val="FF0000"/>
                </a:solidFill>
                <a:latin typeface="Verdana" pitchFamily="34" charset="0"/>
              </a:rPr>
              <a:pPr>
                <a:spcBef>
                  <a:spcPct val="0"/>
                </a:spcBef>
                <a:buClrTx/>
                <a:buSzTx/>
                <a:buFontTx/>
                <a:buNone/>
              </a:pPr>
              <a:t>35</a:t>
            </a:fld>
            <a:endParaRPr lang="tr-TR" altLang="tr-TR" sz="1000" smtClean="0">
              <a:solidFill>
                <a:srgbClr val="FF0000"/>
              </a:solidFill>
              <a:latin typeface="Verdana" pitchFamily="34" charset="0"/>
            </a:endParaRPr>
          </a:p>
        </p:txBody>
      </p:sp>
      <p:pic>
        <p:nvPicPr>
          <p:cNvPr id="47110" name="Picture 2" descr="C:\Users\hbektas\Desktop\34194560-alter-ego_-kogoś-innego,-żołnierzem-i-król-szachy-mirror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075" y="1211263"/>
            <a:ext cx="4654550"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Başlık 1"/>
          <p:cNvSpPr>
            <a:spLocks noGrp="1"/>
          </p:cNvSpPr>
          <p:nvPr>
            <p:ph type="title"/>
          </p:nvPr>
        </p:nvSpPr>
        <p:spPr/>
        <p:txBody>
          <a:bodyPr/>
          <a:lstStyle/>
          <a:p>
            <a:r>
              <a:rPr lang="tr-TR" altLang="tr-TR" smtClean="0"/>
              <a:t>What is Mirror Committee?</a:t>
            </a:r>
          </a:p>
        </p:txBody>
      </p:sp>
      <p:sp>
        <p:nvSpPr>
          <p:cNvPr id="3" name="İçerik Yer Tutucusu 2"/>
          <p:cNvSpPr>
            <a:spLocks noGrp="1"/>
          </p:cNvSpPr>
          <p:nvPr>
            <p:ph idx="1"/>
          </p:nvPr>
        </p:nvSpPr>
        <p:spPr>
          <a:xfrm>
            <a:off x="0" y="1268413"/>
            <a:ext cx="9144000" cy="4897437"/>
          </a:xfrm>
        </p:spPr>
        <p:txBody>
          <a:bodyPr/>
          <a:lstStyle/>
          <a:p>
            <a:pPr>
              <a:defRPr/>
            </a:pPr>
            <a:r>
              <a:rPr lang="es-ES" dirty="0"/>
              <a:t>National Mirror Committees are established to follow up </a:t>
            </a:r>
            <a:r>
              <a:rPr lang="es-ES" dirty="0" smtClean="0"/>
              <a:t>international</a:t>
            </a:r>
            <a:r>
              <a:rPr lang="tr-TR" dirty="0" smtClean="0"/>
              <a:t> (ISO/IEC)</a:t>
            </a:r>
            <a:r>
              <a:rPr lang="es-ES" dirty="0" smtClean="0"/>
              <a:t> </a:t>
            </a:r>
            <a:r>
              <a:rPr lang="es-ES" dirty="0"/>
              <a:t>and regional </a:t>
            </a:r>
            <a:r>
              <a:rPr lang="tr-TR" dirty="0" smtClean="0"/>
              <a:t>(CEN/CENELEC) </a:t>
            </a:r>
            <a:r>
              <a:rPr lang="tr-TR" dirty="0" err="1" smtClean="0"/>
              <a:t>technical</a:t>
            </a:r>
            <a:r>
              <a:rPr lang="tr-TR" dirty="0" smtClean="0"/>
              <a:t> </a:t>
            </a:r>
            <a:r>
              <a:rPr lang="tr-TR" dirty="0" err="1" smtClean="0"/>
              <a:t>committees</a:t>
            </a:r>
            <a:r>
              <a:rPr lang="tr-TR" dirty="0" smtClean="0"/>
              <a:t>’ </a:t>
            </a:r>
            <a:r>
              <a:rPr lang="es-ES" dirty="0" smtClean="0"/>
              <a:t>standardization activities</a:t>
            </a:r>
            <a:r>
              <a:rPr lang="tr-TR" dirty="0" smtClean="0"/>
              <a:t> at </a:t>
            </a:r>
            <a:r>
              <a:rPr lang="tr-TR" dirty="0" err="1" smtClean="0"/>
              <a:t>national</a:t>
            </a:r>
            <a:r>
              <a:rPr lang="tr-TR" dirty="0" smtClean="0"/>
              <a:t> </a:t>
            </a:r>
            <a:r>
              <a:rPr lang="tr-TR" dirty="0" err="1" smtClean="0"/>
              <a:t>level</a:t>
            </a:r>
            <a:r>
              <a:rPr lang="es-ES" dirty="0" smtClean="0"/>
              <a:t>.</a:t>
            </a:r>
            <a:endParaRPr lang="tr-TR" dirty="0" smtClean="0"/>
          </a:p>
          <a:p>
            <a:pPr marL="0" indent="0">
              <a:buFont typeface="Wingdings" pitchFamily="2" charset="2"/>
              <a:buNone/>
              <a:defRPr/>
            </a:pPr>
            <a:endParaRPr lang="tr-TR" dirty="0" smtClean="0"/>
          </a:p>
          <a:p>
            <a:pPr>
              <a:defRPr/>
            </a:pPr>
            <a:r>
              <a:rPr lang="en-US" dirty="0" smtClean="0"/>
              <a:t>Mirror Committees formulate the </a:t>
            </a:r>
            <a:r>
              <a:rPr lang="en-US" b="1" dirty="0" smtClean="0"/>
              <a:t>national view </a:t>
            </a:r>
            <a:r>
              <a:rPr lang="en-US" dirty="0" smtClean="0"/>
              <a:t>on documents/draft standards drawn up by the technical committees of international and regional standards organizations. Mirror Committees form the national view on international/European documents/draft standards.</a:t>
            </a:r>
            <a:endParaRPr lang="tr-TR" dirty="0" smtClean="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51205"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C092EC3D-98BB-44DD-A0B1-346E0B8353FF}" type="slidenum">
              <a:rPr lang="tr-TR" altLang="tr-TR" sz="1000" smtClean="0">
                <a:solidFill>
                  <a:srgbClr val="FF0000"/>
                </a:solidFill>
                <a:latin typeface="Verdana" pitchFamily="34" charset="0"/>
              </a:rPr>
              <a:pPr>
                <a:spcBef>
                  <a:spcPct val="0"/>
                </a:spcBef>
                <a:buClrTx/>
                <a:buSzTx/>
                <a:buFontTx/>
                <a:buNone/>
              </a:pPr>
              <a:t>36</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Başlık 1"/>
          <p:cNvSpPr>
            <a:spLocks noGrp="1"/>
          </p:cNvSpPr>
          <p:nvPr>
            <p:ph type="title"/>
          </p:nvPr>
        </p:nvSpPr>
        <p:spPr/>
        <p:txBody>
          <a:bodyPr/>
          <a:lstStyle/>
          <a:p>
            <a:r>
              <a:rPr lang="tr-TR" altLang="tr-TR" dirty="0" err="1" smtClean="0"/>
              <a:t>Mirror</a:t>
            </a:r>
            <a:r>
              <a:rPr lang="tr-TR" altLang="tr-TR" dirty="0" smtClean="0"/>
              <a:t> </a:t>
            </a:r>
            <a:r>
              <a:rPr lang="tr-TR" altLang="tr-TR" dirty="0" err="1" smtClean="0"/>
              <a:t>committee</a:t>
            </a:r>
            <a:endParaRPr lang="tr-TR" altLang="tr-TR" dirty="0" smtClean="0"/>
          </a:p>
        </p:txBody>
      </p:sp>
      <p:sp>
        <p:nvSpPr>
          <p:cNvPr id="52227" name="İçerik Yer Tutucusu 2"/>
          <p:cNvSpPr>
            <a:spLocks noGrp="1"/>
          </p:cNvSpPr>
          <p:nvPr>
            <p:ph idx="1"/>
          </p:nvPr>
        </p:nvSpPr>
        <p:spPr/>
        <p:txBody>
          <a:bodyPr/>
          <a:lstStyle/>
          <a:p>
            <a:endParaRPr lang="tr-TR" altLang="tr-TR" smtClean="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52229"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D521B7D0-C80F-43F9-AB68-8FACA9CC46BA}" type="slidenum">
              <a:rPr lang="tr-TR" altLang="tr-TR" sz="1000" smtClean="0">
                <a:solidFill>
                  <a:srgbClr val="FF0000"/>
                </a:solidFill>
                <a:latin typeface="Verdana" pitchFamily="34" charset="0"/>
              </a:rPr>
              <a:pPr>
                <a:spcBef>
                  <a:spcPct val="0"/>
                </a:spcBef>
                <a:buClrTx/>
                <a:buSzTx/>
                <a:buFontTx/>
                <a:buNone/>
              </a:pPr>
              <a:t>37</a:t>
            </a:fld>
            <a:endParaRPr lang="tr-TR" altLang="tr-TR" sz="1000" smtClean="0">
              <a:solidFill>
                <a:srgbClr val="FF0000"/>
              </a:solidFill>
              <a:latin typeface="Verdana" pitchFamily="34" charset="0"/>
            </a:endParaRPr>
          </a:p>
        </p:txBody>
      </p:sp>
      <p:graphicFrame>
        <p:nvGraphicFramePr>
          <p:cNvPr id="7" name="İçerik Yer Tutucusu 7"/>
          <p:cNvGraphicFramePr>
            <a:graphicFrameLocks/>
          </p:cNvGraphicFramePr>
          <p:nvPr/>
        </p:nvGraphicFramePr>
        <p:xfrm>
          <a:off x="1043608" y="1700808"/>
          <a:ext cx="7831782" cy="4255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Yamuk 7"/>
          <p:cNvSpPr/>
          <p:nvPr/>
        </p:nvSpPr>
        <p:spPr>
          <a:xfrm>
            <a:off x="2101850" y="1479550"/>
            <a:ext cx="2505075" cy="825500"/>
          </a:xfrm>
          <a:prstGeom prst="trapezoid">
            <a:avLst/>
          </a:prstGeom>
          <a:solidFill>
            <a:srgbClr val="F93753"/>
          </a:solidFill>
          <a:ln w="15875" cap="flat" cmpd="sng" algn="ctr">
            <a:solidFill>
              <a:srgbClr val="4F81BD">
                <a:shade val="50000"/>
                <a:shade val="75000"/>
                <a:satMod val="125000"/>
                <a:lumMod val="75000"/>
              </a:srgbClr>
            </a:solidFill>
            <a:prstDash val="solid"/>
          </a:ln>
          <a:effectLst/>
        </p:spPr>
        <p:txBody>
          <a:bodyPr anchor="ctr"/>
          <a:lstStyle/>
          <a:p>
            <a:pPr algn="ctr" eaLnBrk="1" fontAlgn="auto" hangingPunct="1">
              <a:spcBef>
                <a:spcPts val="0"/>
              </a:spcBef>
              <a:spcAft>
                <a:spcPts val="0"/>
              </a:spcAft>
              <a:defRPr/>
            </a:pPr>
            <a:endParaRPr lang="tr-TR" sz="1800" b="0" u="none" kern="0">
              <a:solidFill>
                <a:prstClr val="white"/>
              </a:solidFill>
              <a:latin typeface="Calibri"/>
            </a:endParaRPr>
          </a:p>
        </p:txBody>
      </p:sp>
      <p:pic>
        <p:nvPicPr>
          <p:cNvPr id="52232" name="Resim 8"/>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994025" y="1684338"/>
            <a:ext cx="5429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Sağ Ok 9"/>
          <p:cNvSpPr/>
          <p:nvPr/>
        </p:nvSpPr>
        <p:spPr>
          <a:xfrm>
            <a:off x="395288" y="2203450"/>
            <a:ext cx="1133475" cy="8763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1400" dirty="0" err="1"/>
              <a:t>Public</a:t>
            </a:r>
            <a:r>
              <a:rPr lang="tr-TR" sz="1400" dirty="0"/>
              <a:t> </a:t>
            </a:r>
            <a:r>
              <a:rPr lang="tr-TR" sz="1400" dirty="0" err="1"/>
              <a:t>sector</a:t>
            </a:r>
            <a:endParaRPr lang="tr-TR" sz="1400" dirty="0"/>
          </a:p>
        </p:txBody>
      </p:sp>
      <p:sp>
        <p:nvSpPr>
          <p:cNvPr id="11" name="Sağ Ok 10"/>
          <p:cNvSpPr/>
          <p:nvPr/>
        </p:nvSpPr>
        <p:spPr>
          <a:xfrm>
            <a:off x="385763" y="3079750"/>
            <a:ext cx="1133475" cy="850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1400" dirty="0" err="1"/>
              <a:t>Private</a:t>
            </a:r>
            <a:r>
              <a:rPr lang="tr-TR" sz="1400" dirty="0"/>
              <a:t> </a:t>
            </a:r>
            <a:r>
              <a:rPr lang="tr-TR" sz="1400" dirty="0" err="1"/>
              <a:t>sector</a:t>
            </a:r>
            <a:endParaRPr lang="tr-TR" sz="1400" dirty="0"/>
          </a:p>
        </p:txBody>
      </p:sp>
      <p:sp>
        <p:nvSpPr>
          <p:cNvPr id="12" name="Sağ Ok 11"/>
          <p:cNvSpPr/>
          <p:nvPr/>
        </p:nvSpPr>
        <p:spPr>
          <a:xfrm>
            <a:off x="404813" y="3983038"/>
            <a:ext cx="1133475" cy="8874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1400" dirty="0" err="1"/>
              <a:t>Universities</a:t>
            </a:r>
            <a:endParaRPr lang="tr-TR" sz="1400" dirty="0"/>
          </a:p>
        </p:txBody>
      </p:sp>
      <p:sp>
        <p:nvSpPr>
          <p:cNvPr id="13" name="Sağ Ok 12"/>
          <p:cNvSpPr/>
          <p:nvPr/>
        </p:nvSpPr>
        <p:spPr>
          <a:xfrm>
            <a:off x="385763" y="4908550"/>
            <a:ext cx="1133475" cy="762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1400" dirty="0" err="1"/>
              <a:t>NGO’s</a:t>
            </a:r>
            <a:endParaRPr lang="tr-TR" sz="1400" dirty="0"/>
          </a:p>
        </p:txBody>
      </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Başlık 1"/>
          <p:cNvSpPr>
            <a:spLocks noGrp="1"/>
          </p:cNvSpPr>
          <p:nvPr>
            <p:ph type="title"/>
          </p:nvPr>
        </p:nvSpPr>
        <p:spPr/>
        <p:txBody>
          <a:bodyPr/>
          <a:lstStyle/>
          <a:p>
            <a:endParaRPr lang="tr-TR" altLang="tr-TR" smtClean="0"/>
          </a:p>
        </p:txBody>
      </p:sp>
      <p:sp>
        <p:nvSpPr>
          <p:cNvPr id="53251" name="İçerik Yer Tutucusu 2"/>
          <p:cNvSpPr>
            <a:spLocks noGrp="1"/>
          </p:cNvSpPr>
          <p:nvPr>
            <p:ph idx="1"/>
          </p:nvPr>
        </p:nvSpPr>
        <p:spPr/>
        <p:txBody>
          <a:bodyPr/>
          <a:lstStyle/>
          <a:p>
            <a:r>
              <a:rPr lang="tr-TR" altLang="tr-TR" dirty="0" smtClean="0"/>
              <a:t>A </a:t>
            </a:r>
            <a:r>
              <a:rPr lang="tr-TR" altLang="tr-TR" dirty="0" err="1" smtClean="0"/>
              <a:t>well</a:t>
            </a:r>
            <a:r>
              <a:rPr lang="tr-TR" altLang="tr-TR" dirty="0" smtClean="0"/>
              <a:t> b</a:t>
            </a:r>
            <a:r>
              <a:rPr lang="en-US" altLang="tr-TR" dirty="0" err="1" smtClean="0"/>
              <a:t>alanced</a:t>
            </a:r>
            <a:r>
              <a:rPr lang="en-US" altLang="tr-TR" dirty="0" smtClean="0"/>
              <a:t> participation of the representatives </a:t>
            </a:r>
            <a:r>
              <a:rPr lang="tr-TR" altLang="tr-TR" dirty="0" err="1" smtClean="0"/>
              <a:t>from</a:t>
            </a:r>
            <a:r>
              <a:rPr lang="en-US" altLang="tr-TR" dirty="0" smtClean="0"/>
              <a:t> private sector, associations, universities, public organizations and civil society organizations </a:t>
            </a:r>
            <a:r>
              <a:rPr lang="tr-TR" altLang="tr-TR" dirty="0" err="1" smtClean="0"/>
              <a:t>should</a:t>
            </a:r>
            <a:r>
              <a:rPr lang="tr-TR" altLang="tr-TR" dirty="0" smtClean="0"/>
              <a:t> be </a:t>
            </a:r>
            <a:r>
              <a:rPr lang="tr-TR" altLang="tr-TR" dirty="0" err="1" smtClean="0"/>
              <a:t>ensured</a:t>
            </a:r>
            <a:r>
              <a:rPr lang="tr-TR" altLang="tr-TR" dirty="0" smtClean="0"/>
              <a:t> </a:t>
            </a:r>
            <a:r>
              <a:rPr lang="tr-TR" altLang="tr-TR" dirty="0" err="1" smtClean="0"/>
              <a:t>so</a:t>
            </a:r>
            <a:r>
              <a:rPr lang="tr-TR" altLang="tr-TR" dirty="0" smtClean="0"/>
              <a:t> </a:t>
            </a:r>
            <a:r>
              <a:rPr lang="tr-TR" altLang="tr-TR" dirty="0" err="1" smtClean="0"/>
              <a:t>that</a:t>
            </a:r>
            <a:r>
              <a:rPr lang="tr-TR" altLang="tr-TR" dirty="0" smtClean="0"/>
              <a:t> </a:t>
            </a:r>
            <a:r>
              <a:rPr lang="tr-TR" altLang="tr-TR" dirty="0" err="1" smtClean="0"/>
              <a:t>all</a:t>
            </a:r>
            <a:r>
              <a:rPr lang="tr-TR" altLang="tr-TR" dirty="0" smtClean="0"/>
              <a:t> </a:t>
            </a:r>
            <a:r>
              <a:rPr lang="tr-TR" altLang="tr-TR" dirty="0" err="1" smtClean="0"/>
              <a:t>relevant</a:t>
            </a:r>
            <a:r>
              <a:rPr lang="tr-TR" altLang="tr-TR" dirty="0" smtClean="0"/>
              <a:t> </a:t>
            </a:r>
            <a:r>
              <a:rPr lang="tr-TR" altLang="tr-TR" dirty="0" err="1" smtClean="0"/>
              <a:t>stakeholder</a:t>
            </a:r>
            <a:r>
              <a:rPr lang="tr-TR" altLang="tr-TR" dirty="0" smtClean="0"/>
              <a:t> </a:t>
            </a:r>
            <a:r>
              <a:rPr lang="tr-TR" altLang="tr-TR" dirty="0" err="1" smtClean="0"/>
              <a:t>groups</a:t>
            </a:r>
            <a:r>
              <a:rPr lang="tr-TR" altLang="tr-TR" dirty="0" smtClean="0"/>
              <a:t> can </a:t>
            </a:r>
            <a:r>
              <a:rPr lang="tr-TR" altLang="tr-TR" dirty="0" err="1" smtClean="0"/>
              <a:t>engage</a:t>
            </a:r>
            <a:r>
              <a:rPr lang="tr-TR" altLang="tr-TR" dirty="0" smtClean="0"/>
              <a:t> in </a:t>
            </a:r>
            <a:r>
              <a:rPr lang="tr-TR" altLang="tr-TR" dirty="0" err="1" smtClean="0"/>
              <a:t>the</a:t>
            </a:r>
            <a:r>
              <a:rPr lang="tr-TR" altLang="tr-TR" dirty="0" smtClean="0"/>
              <a:t> </a:t>
            </a:r>
            <a:r>
              <a:rPr lang="tr-TR" altLang="tr-TR" dirty="0" err="1" smtClean="0"/>
              <a:t>standardization</a:t>
            </a:r>
            <a:r>
              <a:rPr lang="tr-TR" altLang="tr-TR" dirty="0" smtClean="0"/>
              <a:t> </a:t>
            </a:r>
            <a:r>
              <a:rPr lang="tr-TR" altLang="tr-TR" dirty="0" err="1" smtClean="0"/>
              <a:t>process</a:t>
            </a:r>
            <a:r>
              <a:rPr lang="tr-TR" altLang="tr-TR" dirty="0" smtClean="0"/>
              <a:t> and can </a:t>
            </a:r>
            <a:r>
              <a:rPr lang="tr-TR" altLang="tr-TR" dirty="0" err="1" smtClean="0"/>
              <a:t>have</a:t>
            </a:r>
            <a:r>
              <a:rPr lang="tr-TR" altLang="tr-TR" dirty="0" smtClean="0"/>
              <a:t> </a:t>
            </a:r>
            <a:r>
              <a:rPr lang="tr-TR" altLang="tr-TR" dirty="0" err="1" smtClean="0"/>
              <a:t>their</a:t>
            </a:r>
            <a:r>
              <a:rPr lang="tr-TR" altLang="tr-TR" dirty="0" smtClean="0"/>
              <a:t> say </a:t>
            </a:r>
            <a:r>
              <a:rPr lang="tr-TR" altLang="tr-TR" dirty="0" err="1" smtClean="0"/>
              <a:t>while</a:t>
            </a:r>
            <a:r>
              <a:rPr lang="tr-TR" altLang="tr-TR" dirty="0" smtClean="0"/>
              <a:t> </a:t>
            </a:r>
            <a:r>
              <a:rPr lang="tr-TR" altLang="tr-TR" dirty="0" err="1" smtClean="0"/>
              <a:t>building</a:t>
            </a:r>
            <a:r>
              <a:rPr lang="tr-TR" altLang="tr-TR" dirty="0" smtClean="0"/>
              <a:t> a </a:t>
            </a:r>
            <a:r>
              <a:rPr lang="tr-TR" altLang="tr-TR" dirty="0" err="1" smtClean="0"/>
              <a:t>national</a:t>
            </a:r>
            <a:r>
              <a:rPr lang="tr-TR" altLang="tr-TR" dirty="0" smtClean="0"/>
              <a:t> </a:t>
            </a:r>
            <a:r>
              <a:rPr lang="tr-TR" altLang="tr-TR" dirty="0" err="1" smtClean="0"/>
              <a:t>consensus</a:t>
            </a:r>
            <a:r>
              <a:rPr lang="tr-TR" altLang="tr-TR" dirty="0" smtClean="0"/>
              <a:t>. </a:t>
            </a:r>
          </a:p>
          <a:p>
            <a:pPr marL="0" indent="0">
              <a:buNone/>
            </a:pPr>
            <a:endParaRPr lang="tr-TR" altLang="tr-TR" dirty="0" smtClean="0"/>
          </a:p>
          <a:p>
            <a:r>
              <a:rPr lang="tr-TR" altLang="tr-TR" dirty="0" err="1" smtClean="0"/>
              <a:t>This</a:t>
            </a:r>
            <a:r>
              <a:rPr lang="tr-TR" altLang="tr-TR" dirty="0" smtClean="0"/>
              <a:t> is </a:t>
            </a:r>
            <a:r>
              <a:rPr lang="tr-TR" altLang="tr-TR" dirty="0" err="1" smtClean="0"/>
              <a:t>the</a:t>
            </a:r>
            <a:r>
              <a:rPr lang="tr-TR" altLang="tr-TR" dirty="0" smtClean="0"/>
              <a:t> ideal </a:t>
            </a:r>
            <a:r>
              <a:rPr lang="tr-TR" altLang="tr-TR" dirty="0" err="1" smtClean="0"/>
              <a:t>situation</a:t>
            </a:r>
            <a:r>
              <a:rPr lang="tr-TR" altLang="tr-TR" dirty="0" smtClean="0"/>
              <a:t>!</a:t>
            </a:r>
            <a:endParaRPr lang="tr-TR" altLang="tr-TR" dirty="0" smtClean="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53253"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1391BE13-3A11-4465-A36E-9899DFBBEFB1}" type="slidenum">
              <a:rPr lang="tr-TR" altLang="tr-TR" sz="1000" smtClean="0">
                <a:solidFill>
                  <a:srgbClr val="FF0000"/>
                </a:solidFill>
                <a:latin typeface="Verdana" pitchFamily="34" charset="0"/>
              </a:rPr>
              <a:pPr>
                <a:spcBef>
                  <a:spcPct val="0"/>
                </a:spcBef>
                <a:buClrTx/>
                <a:buSzTx/>
                <a:buFontTx/>
                <a:buNone/>
              </a:pPr>
              <a:t>38</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Başlık 1"/>
          <p:cNvSpPr>
            <a:spLocks noGrp="1"/>
          </p:cNvSpPr>
          <p:nvPr>
            <p:ph type="title"/>
          </p:nvPr>
        </p:nvSpPr>
        <p:spPr/>
        <p:txBody>
          <a:bodyPr/>
          <a:lstStyle/>
          <a:p>
            <a:r>
              <a:rPr lang="tr-TR" altLang="tr-TR" sz="4000" smtClean="0"/>
              <a:t>Beginning of Mirror Committees</a:t>
            </a:r>
          </a:p>
        </p:txBody>
      </p:sp>
      <p:sp>
        <p:nvSpPr>
          <p:cNvPr id="3" name="İçerik Yer Tutucusu 2"/>
          <p:cNvSpPr>
            <a:spLocks noGrp="1"/>
          </p:cNvSpPr>
          <p:nvPr>
            <p:ph idx="1"/>
          </p:nvPr>
        </p:nvSpPr>
        <p:spPr>
          <a:xfrm>
            <a:off x="0" y="1635125"/>
            <a:ext cx="8893175" cy="4530725"/>
          </a:xfrm>
        </p:spPr>
        <p:txBody>
          <a:bodyPr/>
          <a:lstStyle/>
          <a:p>
            <a:pPr algn="just">
              <a:defRPr/>
            </a:pPr>
            <a:r>
              <a:rPr lang="tr-TR" dirty="0" err="1"/>
              <a:t>Mirror</a:t>
            </a:r>
            <a:r>
              <a:rPr lang="tr-TR" dirty="0"/>
              <a:t> </a:t>
            </a:r>
            <a:r>
              <a:rPr lang="tr-TR" dirty="0" err="1" smtClean="0"/>
              <a:t>Committees</a:t>
            </a:r>
            <a:r>
              <a:rPr lang="tr-TR" dirty="0" smtClean="0"/>
              <a:t> </a:t>
            </a:r>
            <a:r>
              <a:rPr lang="tr-TR" dirty="0" err="1" smtClean="0"/>
              <a:t>started</a:t>
            </a:r>
            <a:r>
              <a:rPr lang="tr-TR" dirty="0" smtClean="0"/>
              <a:t> </a:t>
            </a:r>
            <a:r>
              <a:rPr lang="tr-TR" dirty="0" err="1" smtClean="0"/>
              <a:t>to</a:t>
            </a:r>
            <a:r>
              <a:rPr lang="tr-TR" dirty="0" smtClean="0"/>
              <a:t> </a:t>
            </a:r>
            <a:r>
              <a:rPr lang="tr-TR" dirty="0" err="1" smtClean="0"/>
              <a:t>work</a:t>
            </a:r>
            <a:r>
              <a:rPr lang="tr-TR" dirty="0" smtClean="0"/>
              <a:t> at </a:t>
            </a:r>
            <a:r>
              <a:rPr lang="tr-TR" dirty="0" smtClean="0">
                <a:cs typeface="Arial" panose="020B0604020202020204" pitchFamily="34" charset="0"/>
              </a:rPr>
              <a:t>2005. </a:t>
            </a:r>
          </a:p>
          <a:p>
            <a:pPr algn="just">
              <a:defRPr/>
            </a:pPr>
            <a:endParaRPr lang="tr-TR" dirty="0">
              <a:cs typeface="Arial" panose="020B0604020202020204" pitchFamily="34" charset="0"/>
            </a:endParaRPr>
          </a:p>
          <a:p>
            <a:pPr algn="just">
              <a:defRPr/>
            </a:pPr>
            <a:r>
              <a:rPr lang="tr-TR" dirty="0" smtClean="0">
                <a:cs typeface="Arial" panose="020B0604020202020204" pitchFamily="34" charset="0"/>
              </a:rPr>
              <a:t>Under 17 </a:t>
            </a:r>
            <a:r>
              <a:rPr lang="tr-TR" dirty="0" err="1" smtClean="0">
                <a:cs typeface="Arial" panose="020B0604020202020204" pitchFamily="34" charset="0"/>
              </a:rPr>
              <a:t>sectors</a:t>
            </a:r>
            <a:r>
              <a:rPr lang="tr-TR" dirty="0" smtClean="0">
                <a:cs typeface="Arial" panose="020B0604020202020204" pitchFamily="34" charset="0"/>
              </a:rPr>
              <a:t>, a total </a:t>
            </a:r>
            <a:r>
              <a:rPr lang="tr-TR" dirty="0" err="1" smtClean="0">
                <a:cs typeface="Arial" panose="020B0604020202020204" pitchFamily="34" charset="0"/>
              </a:rPr>
              <a:t>number</a:t>
            </a:r>
            <a:r>
              <a:rPr lang="tr-TR" dirty="0" smtClean="0">
                <a:cs typeface="Arial" panose="020B0604020202020204" pitchFamily="34" charset="0"/>
              </a:rPr>
              <a:t> of 123</a:t>
            </a:r>
            <a:r>
              <a:rPr lang="tr-TR" dirty="0" smtClean="0"/>
              <a:t> </a:t>
            </a:r>
            <a:r>
              <a:rPr lang="tr-TR" dirty="0" err="1"/>
              <a:t>Mirror</a:t>
            </a:r>
            <a:r>
              <a:rPr lang="tr-TR" dirty="0"/>
              <a:t> </a:t>
            </a:r>
            <a:r>
              <a:rPr lang="tr-TR" dirty="0" err="1" smtClean="0"/>
              <a:t>Committees</a:t>
            </a:r>
            <a:r>
              <a:rPr lang="tr-TR" dirty="0" smtClean="0"/>
              <a:t> </a:t>
            </a:r>
            <a:r>
              <a:rPr lang="tr-TR" dirty="0" err="1" smtClean="0"/>
              <a:t>function</a:t>
            </a:r>
            <a:r>
              <a:rPr lang="tr-TR" dirty="0" smtClean="0"/>
              <a:t>/</a:t>
            </a:r>
            <a:r>
              <a:rPr lang="tr-TR" dirty="0" err="1" smtClean="0"/>
              <a:t>are</a:t>
            </a:r>
            <a:r>
              <a:rPr lang="tr-TR" dirty="0" smtClean="0"/>
              <a:t> </a:t>
            </a:r>
            <a:r>
              <a:rPr lang="tr-TR" dirty="0" err="1" smtClean="0"/>
              <a:t>active</a:t>
            </a:r>
            <a:r>
              <a:rPr lang="tr-TR" dirty="0" smtClean="0"/>
              <a:t>.</a:t>
            </a:r>
            <a:r>
              <a:rPr lang="tr-TR" dirty="0" smtClean="0">
                <a:cs typeface="Arial" panose="020B0604020202020204" pitchFamily="34" charset="0"/>
              </a:rPr>
              <a:t> </a:t>
            </a:r>
            <a:r>
              <a:rPr lang="tr-TR" dirty="0" err="1" smtClean="0">
                <a:cs typeface="Arial" panose="020B0604020202020204" pitchFamily="34" charset="0"/>
              </a:rPr>
              <a:t>Approximately</a:t>
            </a:r>
            <a:r>
              <a:rPr lang="tr-TR" dirty="0" smtClean="0">
                <a:cs typeface="Arial" panose="020B0604020202020204" pitchFamily="34" charset="0"/>
              </a:rPr>
              <a:t> </a:t>
            </a:r>
            <a:r>
              <a:rPr lang="tr-TR" dirty="0">
                <a:cs typeface="Arial" panose="020B0604020202020204" pitchFamily="34" charset="0"/>
              </a:rPr>
              <a:t>1670 </a:t>
            </a:r>
            <a:r>
              <a:rPr lang="tr-TR" dirty="0" err="1" smtClean="0">
                <a:cs typeface="Arial" panose="020B0604020202020204" pitchFamily="34" charset="0"/>
              </a:rPr>
              <a:t>experts</a:t>
            </a:r>
            <a:r>
              <a:rPr lang="tr-TR" dirty="0" smtClean="0">
                <a:cs typeface="Arial" panose="020B0604020202020204" pitchFamily="34" charset="0"/>
              </a:rPr>
              <a:t> </a:t>
            </a:r>
            <a:r>
              <a:rPr lang="tr-TR" dirty="0" err="1" smtClean="0">
                <a:cs typeface="Arial" panose="020B0604020202020204" pitchFamily="34" charset="0"/>
              </a:rPr>
              <a:t>are</a:t>
            </a:r>
            <a:r>
              <a:rPr lang="tr-TR" dirty="0" smtClean="0">
                <a:cs typeface="Arial" panose="020B0604020202020204" pitchFamily="34" charset="0"/>
              </a:rPr>
              <a:t> </a:t>
            </a:r>
            <a:r>
              <a:rPr lang="tr-TR" dirty="0" err="1" smtClean="0">
                <a:cs typeface="Arial" panose="020B0604020202020204" pitchFamily="34" charset="0"/>
              </a:rPr>
              <a:t>members</a:t>
            </a:r>
            <a:r>
              <a:rPr lang="tr-TR" dirty="0" smtClean="0">
                <a:cs typeface="Arial" panose="020B0604020202020204" pitchFamily="34" charset="0"/>
              </a:rPr>
              <a:t> of </a:t>
            </a:r>
            <a:r>
              <a:rPr lang="tr-TR" dirty="0" err="1" smtClean="0">
                <a:cs typeface="Arial" panose="020B0604020202020204" pitchFamily="34" charset="0"/>
              </a:rPr>
              <a:t>these</a:t>
            </a:r>
            <a:r>
              <a:rPr lang="tr-TR" dirty="0" smtClean="0">
                <a:cs typeface="Arial" panose="020B0604020202020204" pitchFamily="34" charset="0"/>
              </a:rPr>
              <a:t> </a:t>
            </a:r>
            <a:r>
              <a:rPr lang="tr-TR" dirty="0" err="1" smtClean="0">
                <a:cs typeface="Arial" panose="020B0604020202020204" pitchFamily="34" charset="0"/>
              </a:rPr>
              <a:t>committees</a:t>
            </a:r>
            <a:r>
              <a:rPr lang="tr-TR" dirty="0" smtClean="0">
                <a:cs typeface="Arial" panose="020B0604020202020204" pitchFamily="34" charset="0"/>
              </a:rPr>
              <a:t>.</a:t>
            </a:r>
          </a:p>
          <a:p>
            <a:pPr>
              <a:defRPr/>
            </a:pPr>
            <a:endParaRPr lang="tr-TR" dirty="0">
              <a:cs typeface="Arial" panose="020B0604020202020204" pitchFamily="34" charset="0"/>
            </a:endParaRPr>
          </a:p>
          <a:p>
            <a:pPr>
              <a:defRPr/>
            </a:pPr>
            <a:r>
              <a:rPr lang="tr-TR" dirty="0" err="1" smtClean="0">
                <a:cs typeface="Arial" panose="020B0604020202020204" pitchFamily="34" charset="0"/>
              </a:rPr>
              <a:t>Detailed</a:t>
            </a:r>
            <a:r>
              <a:rPr lang="tr-TR" dirty="0" smtClean="0">
                <a:cs typeface="Arial" panose="020B0604020202020204" pitchFamily="34" charset="0"/>
              </a:rPr>
              <a:t> </a:t>
            </a:r>
            <a:r>
              <a:rPr lang="tr-TR" dirty="0" err="1" smtClean="0">
                <a:cs typeface="Arial" panose="020B0604020202020204" pitchFamily="34" charset="0"/>
              </a:rPr>
              <a:t>information</a:t>
            </a:r>
            <a:r>
              <a:rPr lang="tr-TR" dirty="0" smtClean="0">
                <a:cs typeface="Arial" panose="020B0604020202020204" pitchFamily="34" charset="0"/>
              </a:rPr>
              <a:t> </a:t>
            </a:r>
            <a:r>
              <a:rPr lang="tr-TR" dirty="0" err="1" smtClean="0">
                <a:cs typeface="Arial" panose="020B0604020202020204" pitchFamily="34" charset="0"/>
              </a:rPr>
              <a:t>about</a:t>
            </a:r>
            <a:r>
              <a:rPr lang="tr-TR" dirty="0" smtClean="0">
                <a:cs typeface="Arial" panose="020B0604020202020204" pitchFamily="34" charset="0"/>
              </a:rPr>
              <a:t> </a:t>
            </a:r>
            <a:r>
              <a:rPr lang="tr-TR" dirty="0" err="1"/>
              <a:t>Mirror</a:t>
            </a:r>
            <a:r>
              <a:rPr lang="tr-TR" dirty="0"/>
              <a:t> </a:t>
            </a:r>
            <a:r>
              <a:rPr lang="tr-TR" dirty="0" err="1" smtClean="0"/>
              <a:t>Committee</a:t>
            </a:r>
            <a:r>
              <a:rPr lang="tr-TR" dirty="0" smtClean="0"/>
              <a:t> </a:t>
            </a:r>
            <a:r>
              <a:rPr lang="tr-TR" dirty="0" err="1" smtClean="0"/>
              <a:t>work</a:t>
            </a:r>
            <a:r>
              <a:rPr lang="tr-TR" dirty="0"/>
              <a:t> </a:t>
            </a:r>
            <a:r>
              <a:rPr lang="tr-TR" dirty="0" smtClean="0"/>
              <a:t>can be </a:t>
            </a:r>
            <a:r>
              <a:rPr lang="tr-TR" dirty="0" err="1" smtClean="0"/>
              <a:t>found</a:t>
            </a:r>
            <a:r>
              <a:rPr lang="tr-TR" dirty="0" smtClean="0"/>
              <a:t> at:</a:t>
            </a:r>
            <a:endParaRPr lang="tr-TR" dirty="0" smtClean="0">
              <a:cs typeface="Arial" panose="020B0604020202020204" pitchFamily="34" charset="0"/>
            </a:endParaRPr>
          </a:p>
          <a:p>
            <a:pPr marL="0" indent="0">
              <a:buFont typeface="Wingdings" pitchFamily="2" charset="2"/>
              <a:buNone/>
              <a:defRPr/>
            </a:pPr>
            <a:r>
              <a:rPr lang="tr-TR" sz="2000" dirty="0" smtClean="0">
                <a:cs typeface="Arial" panose="020B0604020202020204" pitchFamily="34" charset="0"/>
                <a:hlinkClick r:id="rId2"/>
              </a:rPr>
              <a:t>https</a:t>
            </a:r>
            <a:r>
              <a:rPr lang="tr-TR" sz="2000" dirty="0">
                <a:cs typeface="Arial" panose="020B0604020202020204" pitchFamily="34" charset="0"/>
                <a:hlinkClick r:id="rId2"/>
              </a:rPr>
              <a:t>://www.tse.org.tr/tr/icerikdetay/2091/3332/ayna-komitele-calismalari.aspx</a:t>
            </a:r>
            <a:endParaRPr lang="tr-TR" sz="2000" dirty="0">
              <a:cs typeface="Arial" panose="020B0604020202020204" pitchFamily="34" charset="0"/>
            </a:endParaRPr>
          </a:p>
          <a:p>
            <a:pPr>
              <a:defRPr/>
            </a:pPr>
            <a:endParaRPr lang="tr-TR" dirty="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54277"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C8E4A8EF-558E-4FE5-ABAF-3B55B2BA911D}" type="slidenum">
              <a:rPr lang="tr-TR" altLang="tr-TR" sz="1000" smtClean="0">
                <a:solidFill>
                  <a:srgbClr val="FF0000"/>
                </a:solidFill>
                <a:latin typeface="Verdana" pitchFamily="34" charset="0"/>
              </a:rPr>
              <a:pPr>
                <a:spcBef>
                  <a:spcPct val="0"/>
                </a:spcBef>
                <a:buClrTx/>
                <a:buSzTx/>
                <a:buFontTx/>
                <a:buNone/>
              </a:pPr>
              <a:t>39</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Başlık 1"/>
          <p:cNvSpPr>
            <a:spLocks noGrp="1"/>
          </p:cNvSpPr>
          <p:nvPr>
            <p:ph type="title"/>
          </p:nvPr>
        </p:nvSpPr>
        <p:spPr/>
        <p:txBody>
          <a:bodyPr/>
          <a:lstStyle/>
          <a:p>
            <a:r>
              <a:rPr lang="en-US" altLang="tr-TR" smtClean="0"/>
              <a:t>Establishment</a:t>
            </a:r>
            <a:r>
              <a:rPr lang="tr-TR" altLang="tr-TR" smtClean="0"/>
              <a:t> of TSE</a:t>
            </a:r>
          </a:p>
        </p:txBody>
      </p:sp>
      <p:sp>
        <p:nvSpPr>
          <p:cNvPr id="3" name="İçerik Yer Tutucusu 2"/>
          <p:cNvSpPr>
            <a:spLocks noGrp="1"/>
          </p:cNvSpPr>
          <p:nvPr>
            <p:ph idx="1"/>
          </p:nvPr>
        </p:nvSpPr>
        <p:spPr>
          <a:xfrm>
            <a:off x="179388" y="1268413"/>
            <a:ext cx="8785225" cy="4897437"/>
          </a:xfrm>
        </p:spPr>
        <p:txBody>
          <a:bodyPr/>
          <a:lstStyle/>
          <a:p>
            <a:pPr>
              <a:defRPr/>
            </a:pPr>
            <a:r>
              <a:rPr lang="en-US" dirty="0" smtClean="0"/>
              <a:t>TSE was established on 16 October 1954 as an entity under the organization of the Turkish Union of Chambers and Stock Markets (TOBB) for the purpose of developing standards for all kind of products, processes and services.</a:t>
            </a:r>
            <a:endParaRPr lang="tr-TR" dirty="0" smtClean="0"/>
          </a:p>
          <a:p>
            <a:pPr marL="0" indent="0">
              <a:buFont typeface="Wingdings" pitchFamily="2" charset="2"/>
              <a:buNone/>
              <a:defRPr/>
            </a:pPr>
            <a:endParaRPr lang="en-US" sz="2000" dirty="0" smtClean="0"/>
          </a:p>
          <a:p>
            <a:pPr>
              <a:defRPr/>
            </a:pPr>
            <a:r>
              <a:rPr lang="en-US" dirty="0" smtClean="0"/>
              <a:t>TSE acquired its current autonomous status by Law 132 that came into force on 22 November 1960.</a:t>
            </a:r>
            <a:endParaRPr lang="tr-TR" dirty="0" smtClean="0"/>
          </a:p>
          <a:p>
            <a:pPr marL="0" indent="0">
              <a:buFont typeface="Wingdings" pitchFamily="2" charset="2"/>
              <a:buNone/>
              <a:defRPr/>
            </a:pPr>
            <a:endParaRPr lang="en-US" sz="2000" dirty="0" smtClean="0"/>
          </a:p>
          <a:p>
            <a:pPr>
              <a:defRPr/>
            </a:pPr>
            <a:r>
              <a:rPr lang="en-US" dirty="0" smtClean="0"/>
              <a:t>50 years ago, TSE issued the first certificate TS 2 “Copper Wire” in 1964.</a:t>
            </a:r>
          </a:p>
          <a:p>
            <a:pPr>
              <a:defRPr/>
            </a:pPr>
            <a:endParaRPr lang="tr-TR" dirty="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17413"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6800F56C-4467-48E0-BBC3-9D9FA7022436}" type="slidenum">
              <a:rPr lang="tr-TR" altLang="tr-TR" sz="1000" smtClean="0">
                <a:solidFill>
                  <a:srgbClr val="FF0000"/>
                </a:solidFill>
                <a:latin typeface="Verdana" pitchFamily="34" charset="0"/>
              </a:rPr>
              <a:pPr>
                <a:spcBef>
                  <a:spcPct val="0"/>
                </a:spcBef>
                <a:buClrTx/>
                <a:buSzTx/>
                <a:buFontTx/>
                <a:buNone/>
              </a:pPr>
              <a:t>4</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Başlık 1"/>
          <p:cNvSpPr>
            <a:spLocks noGrp="1"/>
          </p:cNvSpPr>
          <p:nvPr>
            <p:ph type="title"/>
          </p:nvPr>
        </p:nvSpPr>
        <p:spPr/>
        <p:txBody>
          <a:bodyPr/>
          <a:lstStyle/>
          <a:p>
            <a:r>
              <a:rPr lang="tr-TR" altLang="tr-TR" sz="3600" smtClean="0"/>
              <a:t>Establishment of Mirror Committees</a:t>
            </a:r>
          </a:p>
        </p:txBody>
      </p:sp>
      <p:sp>
        <p:nvSpPr>
          <p:cNvPr id="3" name="İçerik Yer Tutucusu 2"/>
          <p:cNvSpPr>
            <a:spLocks noGrp="1"/>
          </p:cNvSpPr>
          <p:nvPr>
            <p:ph idx="1"/>
          </p:nvPr>
        </p:nvSpPr>
        <p:spPr/>
        <p:txBody>
          <a:bodyPr/>
          <a:lstStyle/>
          <a:p>
            <a:pPr>
              <a:defRPr/>
            </a:pPr>
            <a:r>
              <a:rPr lang="tr-TR" dirty="0" err="1" smtClean="0"/>
              <a:t>Upon</a:t>
            </a:r>
            <a:r>
              <a:rPr lang="tr-TR" dirty="0" smtClean="0"/>
              <a:t> </a:t>
            </a:r>
            <a:r>
              <a:rPr lang="tr-TR" dirty="0" err="1" smtClean="0"/>
              <a:t>the</a:t>
            </a:r>
            <a:r>
              <a:rPr lang="tr-TR" dirty="0" smtClean="0"/>
              <a:t> </a:t>
            </a:r>
            <a:r>
              <a:rPr lang="tr-TR" dirty="0" err="1" smtClean="0"/>
              <a:t>request</a:t>
            </a:r>
            <a:r>
              <a:rPr lang="tr-TR" dirty="0" smtClean="0"/>
              <a:t> of </a:t>
            </a:r>
            <a:r>
              <a:rPr lang="tr-TR" dirty="0" err="1" smtClean="0"/>
              <a:t>stakeholders</a:t>
            </a:r>
            <a:r>
              <a:rPr lang="tr-TR" dirty="0" smtClean="0"/>
              <a:t>/</a:t>
            </a:r>
            <a:r>
              <a:rPr lang="tr-TR" dirty="0" err="1" smtClean="0"/>
              <a:t>sector</a:t>
            </a:r>
            <a:r>
              <a:rPr lang="tr-TR" dirty="0" smtClean="0"/>
              <a:t> </a:t>
            </a:r>
            <a:r>
              <a:rPr lang="tr-TR" dirty="0" err="1" smtClean="0"/>
              <a:t>request</a:t>
            </a:r>
            <a:endParaRPr lang="tr-TR" dirty="0" smtClean="0"/>
          </a:p>
          <a:p>
            <a:pPr marL="0" indent="0">
              <a:buNone/>
              <a:defRPr/>
            </a:pPr>
            <a:endParaRPr lang="tr-TR" dirty="0" smtClean="0"/>
          </a:p>
          <a:p>
            <a:pPr>
              <a:defRPr/>
            </a:pPr>
            <a:r>
              <a:rPr lang="tr-TR" dirty="0" smtClean="0"/>
              <a:t> </a:t>
            </a:r>
            <a:r>
              <a:rPr lang="tr-TR" dirty="0" err="1" smtClean="0"/>
              <a:t>with</a:t>
            </a:r>
            <a:r>
              <a:rPr lang="tr-TR" dirty="0" smtClean="0"/>
              <a:t> </a:t>
            </a:r>
            <a:r>
              <a:rPr lang="tr-TR" dirty="0" err="1" smtClean="0"/>
              <a:t>the</a:t>
            </a:r>
            <a:r>
              <a:rPr lang="tr-TR" dirty="0" smtClean="0"/>
              <a:t> </a:t>
            </a:r>
            <a:r>
              <a:rPr lang="tr-TR" dirty="0" err="1" smtClean="0"/>
              <a:t>initiative</a:t>
            </a:r>
            <a:r>
              <a:rPr lang="tr-TR" dirty="0" smtClean="0"/>
              <a:t> of </a:t>
            </a:r>
            <a:r>
              <a:rPr lang="en-US" dirty="0" smtClean="0"/>
              <a:t>TS</a:t>
            </a:r>
            <a:r>
              <a:rPr lang="tr-TR" dirty="0" smtClean="0"/>
              <a:t>E </a:t>
            </a:r>
            <a:r>
              <a:rPr lang="tr-TR" dirty="0" err="1" smtClean="0"/>
              <a:t>where</a:t>
            </a:r>
            <a:r>
              <a:rPr lang="tr-TR" dirty="0" smtClean="0"/>
              <a:t> </a:t>
            </a:r>
            <a:r>
              <a:rPr lang="tr-TR" dirty="0" err="1" smtClean="0"/>
              <a:t>public</a:t>
            </a:r>
            <a:r>
              <a:rPr lang="tr-TR" dirty="0" smtClean="0"/>
              <a:t>/</a:t>
            </a:r>
            <a:r>
              <a:rPr lang="tr-TR" dirty="0" err="1" smtClean="0"/>
              <a:t>economic</a:t>
            </a:r>
            <a:r>
              <a:rPr lang="tr-TR" dirty="0" smtClean="0"/>
              <a:t> </a:t>
            </a:r>
            <a:r>
              <a:rPr lang="tr-TR" dirty="0" err="1" smtClean="0"/>
              <a:t>interets</a:t>
            </a:r>
            <a:r>
              <a:rPr lang="tr-TR" dirty="0" smtClean="0"/>
              <a:t> </a:t>
            </a:r>
            <a:r>
              <a:rPr lang="tr-TR" dirty="0" err="1" smtClean="0"/>
              <a:t>are</a:t>
            </a:r>
            <a:r>
              <a:rPr lang="tr-TR" dirty="0" smtClean="0"/>
              <a:t> </a:t>
            </a:r>
            <a:r>
              <a:rPr lang="tr-TR" dirty="0" err="1" smtClean="0"/>
              <a:t>concerned</a:t>
            </a:r>
            <a:r>
              <a:rPr lang="tr-TR" dirty="0" smtClean="0"/>
              <a:t>.</a:t>
            </a:r>
          </a:p>
          <a:p>
            <a:pPr marL="0" indent="0">
              <a:buFont typeface="Wingdings" pitchFamily="2" charset="2"/>
              <a:buNone/>
              <a:defRPr/>
            </a:pPr>
            <a:endParaRPr lang="tr-TR" dirty="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55301"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E61371FF-E114-459B-A798-F8E22904CE96}" type="slidenum">
              <a:rPr lang="tr-TR" altLang="tr-TR" sz="1000" smtClean="0">
                <a:solidFill>
                  <a:srgbClr val="FF0000"/>
                </a:solidFill>
                <a:latin typeface="Verdana" pitchFamily="34" charset="0"/>
              </a:rPr>
              <a:pPr>
                <a:spcBef>
                  <a:spcPct val="0"/>
                </a:spcBef>
                <a:buClrTx/>
                <a:buSzTx/>
                <a:buFontTx/>
                <a:buNone/>
              </a:pPr>
              <a:t>40</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Başlık 1"/>
          <p:cNvSpPr>
            <a:spLocks noGrp="1"/>
          </p:cNvSpPr>
          <p:nvPr>
            <p:ph type="title"/>
          </p:nvPr>
        </p:nvSpPr>
        <p:spPr/>
        <p:txBody>
          <a:bodyPr/>
          <a:lstStyle/>
          <a:p>
            <a:r>
              <a:rPr lang="tr-TR" altLang="tr-TR" smtClean="0"/>
              <a:t>Working Principle</a:t>
            </a:r>
          </a:p>
        </p:txBody>
      </p:sp>
      <p:sp>
        <p:nvSpPr>
          <p:cNvPr id="56323" name="İçerik Yer Tutucusu 2"/>
          <p:cNvSpPr>
            <a:spLocks noGrp="1"/>
          </p:cNvSpPr>
          <p:nvPr>
            <p:ph idx="1"/>
          </p:nvPr>
        </p:nvSpPr>
        <p:spPr/>
        <p:txBody>
          <a:bodyPr/>
          <a:lstStyle/>
          <a:p>
            <a:r>
              <a:rPr lang="tr-TR" altLang="tr-TR" dirty="0" err="1" smtClean="0"/>
              <a:t>Mirror</a:t>
            </a:r>
            <a:r>
              <a:rPr lang="tr-TR" altLang="tr-TR" dirty="0" smtClean="0"/>
              <a:t> </a:t>
            </a:r>
            <a:r>
              <a:rPr lang="tr-TR" altLang="tr-TR" dirty="0" err="1" smtClean="0"/>
              <a:t>committees</a:t>
            </a:r>
            <a:r>
              <a:rPr lang="tr-TR" altLang="tr-TR" dirty="0" smtClean="0"/>
              <a:t> </a:t>
            </a:r>
            <a:r>
              <a:rPr lang="tr-TR" altLang="tr-TR" dirty="0" err="1" smtClean="0"/>
              <a:t>mainly</a:t>
            </a:r>
            <a:r>
              <a:rPr lang="tr-TR" altLang="tr-TR" dirty="0" smtClean="0"/>
              <a:t> </a:t>
            </a:r>
            <a:r>
              <a:rPr lang="tr-TR" altLang="tr-TR" dirty="0" err="1" smtClean="0"/>
              <a:t>work</a:t>
            </a:r>
            <a:r>
              <a:rPr lang="tr-TR" altLang="tr-TR" dirty="0" smtClean="0"/>
              <a:t> </a:t>
            </a:r>
            <a:r>
              <a:rPr lang="tr-TR" altLang="tr-TR" dirty="0" err="1" smtClean="0"/>
              <a:t>by</a:t>
            </a:r>
            <a:r>
              <a:rPr lang="tr-TR" altLang="tr-TR" dirty="0" smtClean="0"/>
              <a:t> </a:t>
            </a:r>
            <a:r>
              <a:rPr lang="tr-TR" altLang="tr-TR" dirty="0" err="1" smtClean="0"/>
              <a:t>correspondence</a:t>
            </a:r>
            <a:r>
              <a:rPr lang="tr-TR" altLang="tr-TR" dirty="0" smtClean="0"/>
              <a:t>.</a:t>
            </a:r>
          </a:p>
          <a:p>
            <a:r>
              <a:rPr lang="en-US" altLang="tr-TR" dirty="0" smtClean="0"/>
              <a:t>The</a:t>
            </a:r>
            <a:r>
              <a:rPr lang="tr-TR" altLang="tr-TR" dirty="0" smtClean="0"/>
              <a:t> </a:t>
            </a:r>
            <a:r>
              <a:rPr lang="tr-TR" altLang="tr-TR" dirty="0" err="1" smtClean="0"/>
              <a:t>Committee</a:t>
            </a:r>
            <a:r>
              <a:rPr lang="en-US" altLang="tr-TR" dirty="0" smtClean="0"/>
              <a:t> </a:t>
            </a:r>
            <a:r>
              <a:rPr lang="tr-TR" altLang="tr-TR" dirty="0" err="1" smtClean="0"/>
              <a:t>Chairman</a:t>
            </a:r>
            <a:r>
              <a:rPr lang="tr-TR" altLang="tr-TR" dirty="0" smtClean="0"/>
              <a:t> </a:t>
            </a:r>
            <a:r>
              <a:rPr lang="en-US" altLang="tr-TR" dirty="0" smtClean="0"/>
              <a:t>is elected by the members</a:t>
            </a:r>
            <a:r>
              <a:rPr lang="tr-TR" altLang="tr-TR" dirty="0" smtClean="0"/>
              <a:t>, </a:t>
            </a:r>
            <a:r>
              <a:rPr lang="en-US" altLang="tr-TR" dirty="0" smtClean="0"/>
              <a:t>appointed by the TSE</a:t>
            </a:r>
            <a:endParaRPr lang="tr-TR" altLang="tr-TR" dirty="0" smtClean="0"/>
          </a:p>
          <a:p>
            <a:r>
              <a:rPr lang="en-US" altLang="tr-TR" dirty="0" smtClean="0"/>
              <a:t>TS</a:t>
            </a:r>
            <a:r>
              <a:rPr lang="tr-TR" altLang="tr-TR" dirty="0" smtClean="0"/>
              <a:t>E </a:t>
            </a:r>
            <a:r>
              <a:rPr lang="en-US" altLang="tr-TR" dirty="0" smtClean="0"/>
              <a:t>provide</a:t>
            </a:r>
            <a:r>
              <a:rPr lang="tr-TR" altLang="tr-TR" dirty="0" smtClean="0"/>
              <a:t>s </a:t>
            </a:r>
            <a:r>
              <a:rPr lang="tr-TR" altLang="tr-TR" dirty="0" err="1" smtClean="0"/>
              <a:t>the</a:t>
            </a:r>
            <a:r>
              <a:rPr lang="tr-TR" altLang="tr-TR" dirty="0" smtClean="0"/>
              <a:t> s</a:t>
            </a:r>
            <a:r>
              <a:rPr lang="en-US" altLang="tr-TR" dirty="0" err="1" smtClean="0"/>
              <a:t>ecretaria</a:t>
            </a:r>
            <a:r>
              <a:rPr lang="tr-TR" altLang="tr-TR" dirty="0" smtClean="0"/>
              <a:t>t</a:t>
            </a:r>
            <a:r>
              <a:rPr lang="en-US" altLang="tr-TR" dirty="0" smtClean="0"/>
              <a:t> services</a:t>
            </a:r>
            <a:r>
              <a:rPr lang="tr-TR" altLang="tr-TR" dirty="0"/>
              <a:t>.</a:t>
            </a:r>
            <a:endParaRPr lang="tr-TR" altLang="tr-TR" dirty="0" smtClean="0"/>
          </a:p>
          <a:p>
            <a:r>
              <a:rPr lang="tr-TR" altLang="tr-TR" dirty="0" smtClean="0"/>
              <a:t>A </a:t>
            </a:r>
            <a:r>
              <a:rPr lang="tr-TR" altLang="tr-TR" dirty="0" err="1" smtClean="0"/>
              <a:t>mirror</a:t>
            </a:r>
            <a:r>
              <a:rPr lang="tr-TR" altLang="tr-TR" dirty="0" smtClean="0"/>
              <a:t> </a:t>
            </a:r>
            <a:r>
              <a:rPr lang="tr-TR" altLang="tr-TR" dirty="0" err="1" smtClean="0"/>
              <a:t>committee</a:t>
            </a:r>
            <a:r>
              <a:rPr lang="tr-TR" altLang="tr-TR" dirty="0" smtClean="0"/>
              <a:t> </a:t>
            </a:r>
            <a:r>
              <a:rPr lang="tr-TR" altLang="tr-TR" dirty="0" err="1" smtClean="0"/>
              <a:t>meeting</a:t>
            </a:r>
            <a:r>
              <a:rPr lang="tr-TR" altLang="tr-TR" dirty="0" smtClean="0"/>
              <a:t> </a:t>
            </a:r>
            <a:r>
              <a:rPr lang="tr-TR" altLang="tr-TR" dirty="0" err="1" smtClean="0"/>
              <a:t>must</a:t>
            </a:r>
            <a:r>
              <a:rPr lang="tr-TR" altLang="tr-TR" dirty="0" smtClean="0"/>
              <a:t> be </a:t>
            </a:r>
            <a:r>
              <a:rPr lang="tr-TR" altLang="tr-TR" dirty="0" err="1" smtClean="0"/>
              <a:t>convened</a:t>
            </a:r>
            <a:r>
              <a:rPr lang="tr-TR" altLang="tr-TR" dirty="0" smtClean="0"/>
              <a:t> at </a:t>
            </a:r>
            <a:r>
              <a:rPr lang="tr-TR" altLang="tr-TR" dirty="0" err="1" smtClean="0"/>
              <a:t>least</a:t>
            </a:r>
            <a:r>
              <a:rPr lang="tr-TR" altLang="tr-TR" dirty="0" smtClean="0"/>
              <a:t> </a:t>
            </a:r>
            <a:r>
              <a:rPr lang="en-US" altLang="tr-TR" dirty="0" smtClean="0"/>
              <a:t>once a year. </a:t>
            </a:r>
            <a:r>
              <a:rPr lang="tr-TR" altLang="tr-TR" dirty="0" err="1" smtClean="0"/>
              <a:t>Decisions</a:t>
            </a:r>
            <a:r>
              <a:rPr lang="tr-TR" altLang="tr-TR" dirty="0" smtClean="0"/>
              <a:t> </a:t>
            </a:r>
            <a:r>
              <a:rPr lang="tr-TR" altLang="tr-TR" dirty="0" err="1" smtClean="0"/>
              <a:t>shall</a:t>
            </a:r>
            <a:r>
              <a:rPr lang="tr-TR" altLang="tr-TR" dirty="0" smtClean="0"/>
              <a:t> be </a:t>
            </a:r>
            <a:r>
              <a:rPr lang="tr-TR" altLang="tr-TR" dirty="0" err="1" smtClean="0"/>
              <a:t>taken</a:t>
            </a:r>
            <a:r>
              <a:rPr lang="tr-TR" altLang="tr-TR" dirty="0" smtClean="0"/>
              <a:t> </a:t>
            </a:r>
            <a:r>
              <a:rPr lang="tr-TR" altLang="tr-TR" dirty="0" err="1" smtClean="0"/>
              <a:t>with</a:t>
            </a:r>
            <a:r>
              <a:rPr lang="tr-TR" altLang="tr-TR" dirty="0" smtClean="0"/>
              <a:t> </a:t>
            </a:r>
            <a:r>
              <a:rPr lang="tr-TR" altLang="tr-TR" dirty="0" err="1" smtClean="0"/>
              <a:t>the</a:t>
            </a:r>
            <a:r>
              <a:rPr lang="tr-TR" altLang="tr-TR" dirty="0" smtClean="0"/>
              <a:t> </a:t>
            </a:r>
            <a:r>
              <a:rPr lang="tr-TR" altLang="tr-TR" dirty="0" err="1" smtClean="0"/>
              <a:t>simple</a:t>
            </a:r>
            <a:r>
              <a:rPr lang="tr-TR" altLang="tr-TR" dirty="0" smtClean="0"/>
              <a:t> </a:t>
            </a:r>
            <a:r>
              <a:rPr lang="tr-TR" altLang="tr-TR" dirty="0" err="1" smtClean="0"/>
              <a:t>majority</a:t>
            </a:r>
            <a:r>
              <a:rPr lang="tr-TR" altLang="tr-TR" dirty="0" smtClean="0"/>
              <a:t> of </a:t>
            </a:r>
            <a:r>
              <a:rPr lang="tr-TR" altLang="tr-TR" dirty="0" err="1" smtClean="0"/>
              <a:t>votes</a:t>
            </a:r>
            <a:r>
              <a:rPr lang="tr-TR" altLang="tr-TR" dirty="0" smtClean="0"/>
              <a:t> </a:t>
            </a:r>
            <a:r>
              <a:rPr lang="tr-TR" altLang="tr-TR" dirty="0" err="1" smtClean="0"/>
              <a:t>cast</a:t>
            </a:r>
            <a:r>
              <a:rPr lang="tr-TR" altLang="tr-TR" dirty="0" smtClean="0"/>
              <a:t> at </a:t>
            </a:r>
            <a:r>
              <a:rPr lang="tr-TR" altLang="tr-TR" dirty="0" err="1" smtClean="0"/>
              <a:t>the</a:t>
            </a:r>
            <a:r>
              <a:rPr lang="tr-TR" altLang="tr-TR" dirty="0" smtClean="0"/>
              <a:t> </a:t>
            </a:r>
            <a:r>
              <a:rPr lang="tr-TR" altLang="tr-TR" dirty="0" err="1" smtClean="0"/>
              <a:t>meeting</a:t>
            </a:r>
            <a:r>
              <a:rPr lang="tr-TR" altLang="tr-TR" dirty="0" smtClean="0"/>
              <a:t>. </a:t>
            </a:r>
            <a:r>
              <a:rPr lang="en-US" altLang="tr-TR" dirty="0" smtClean="0"/>
              <a:t>In case of </a:t>
            </a:r>
            <a:r>
              <a:rPr lang="en-US" altLang="tr-TR" dirty="0" err="1" smtClean="0"/>
              <a:t>equ</a:t>
            </a:r>
            <a:r>
              <a:rPr lang="tr-TR" altLang="tr-TR" dirty="0" err="1" smtClean="0"/>
              <a:t>ity</a:t>
            </a:r>
            <a:r>
              <a:rPr lang="tr-TR" altLang="tr-TR" dirty="0" smtClean="0"/>
              <a:t>, </a:t>
            </a:r>
            <a:r>
              <a:rPr lang="en-US" altLang="tr-TR" dirty="0" smtClean="0"/>
              <a:t>the vote of the </a:t>
            </a:r>
            <a:r>
              <a:rPr lang="tr-TR" altLang="tr-TR" dirty="0" err="1" smtClean="0"/>
              <a:t>chairman</a:t>
            </a:r>
            <a:r>
              <a:rPr lang="tr-TR" altLang="tr-TR" dirty="0" smtClean="0"/>
              <a:t> </a:t>
            </a:r>
            <a:r>
              <a:rPr lang="tr-TR" altLang="tr-TR" dirty="0" err="1" smtClean="0"/>
              <a:t>shall</a:t>
            </a:r>
            <a:r>
              <a:rPr lang="tr-TR" altLang="tr-TR" dirty="0" smtClean="0"/>
              <a:t> be </a:t>
            </a:r>
            <a:r>
              <a:rPr lang="tr-TR" altLang="tr-TR" dirty="0" err="1" smtClean="0"/>
              <a:t>taken</a:t>
            </a:r>
            <a:r>
              <a:rPr lang="tr-TR" altLang="tr-TR" dirty="0" smtClean="0"/>
              <a:t> </a:t>
            </a:r>
            <a:r>
              <a:rPr lang="tr-TR" altLang="tr-TR" dirty="0" err="1" smtClean="0"/>
              <a:t>into</a:t>
            </a:r>
            <a:r>
              <a:rPr lang="tr-TR" altLang="tr-TR" dirty="0" smtClean="0"/>
              <a:t> </a:t>
            </a:r>
            <a:r>
              <a:rPr lang="tr-TR" altLang="tr-TR" dirty="0" err="1" smtClean="0"/>
              <a:t>account</a:t>
            </a:r>
            <a:r>
              <a:rPr lang="en-US" altLang="tr-TR" dirty="0" smtClean="0"/>
              <a:t>.</a:t>
            </a:r>
            <a:endParaRPr lang="tr-TR" altLang="tr-TR" dirty="0" smtClean="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56325"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016D0FD2-3C09-4FC0-AFC6-5E0992375189}" type="slidenum">
              <a:rPr lang="tr-TR" altLang="tr-TR" sz="1000" smtClean="0">
                <a:solidFill>
                  <a:srgbClr val="FF0000"/>
                </a:solidFill>
                <a:latin typeface="Verdana" pitchFamily="34" charset="0"/>
              </a:rPr>
              <a:pPr>
                <a:spcBef>
                  <a:spcPct val="0"/>
                </a:spcBef>
                <a:buClrTx/>
                <a:buSzTx/>
                <a:buFontTx/>
                <a:buNone/>
              </a:pPr>
              <a:t>41</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Başlık 1"/>
          <p:cNvSpPr>
            <a:spLocks noGrp="1"/>
          </p:cNvSpPr>
          <p:nvPr>
            <p:ph type="title"/>
          </p:nvPr>
        </p:nvSpPr>
        <p:spPr/>
        <p:txBody>
          <a:bodyPr/>
          <a:lstStyle/>
          <a:p>
            <a:r>
              <a:rPr lang="tr-TR" altLang="tr-TR" smtClean="0"/>
              <a:t>Advantages of Membership</a:t>
            </a:r>
          </a:p>
        </p:txBody>
      </p:sp>
      <p:sp>
        <p:nvSpPr>
          <p:cNvPr id="57347" name="İçerik Yer Tutucusu 2"/>
          <p:cNvSpPr>
            <a:spLocks noGrp="1"/>
          </p:cNvSpPr>
          <p:nvPr>
            <p:ph idx="1"/>
          </p:nvPr>
        </p:nvSpPr>
        <p:spPr>
          <a:xfrm>
            <a:off x="3175" y="1341438"/>
            <a:ext cx="9144000" cy="4530725"/>
          </a:xfrm>
        </p:spPr>
        <p:txBody>
          <a:bodyPr/>
          <a:lstStyle/>
          <a:p>
            <a:r>
              <a:rPr lang="en-US" altLang="tr-TR" dirty="0" smtClean="0"/>
              <a:t>The opportunity to </a:t>
            </a:r>
            <a:r>
              <a:rPr lang="tr-TR" altLang="tr-TR" dirty="0" err="1" smtClean="0"/>
              <a:t>access</a:t>
            </a:r>
            <a:r>
              <a:rPr lang="en-US" altLang="tr-TR" dirty="0" smtClean="0"/>
              <a:t> all relevant documents</a:t>
            </a:r>
            <a:r>
              <a:rPr lang="tr-TR" altLang="tr-TR" dirty="0" smtClean="0"/>
              <a:t>;</a:t>
            </a:r>
          </a:p>
          <a:p>
            <a:r>
              <a:rPr lang="en-US" altLang="tr-TR" dirty="0" smtClean="0"/>
              <a:t>The right to participate in </a:t>
            </a:r>
            <a:r>
              <a:rPr lang="tr-TR" altLang="tr-TR" dirty="0" err="1" smtClean="0"/>
              <a:t>the</a:t>
            </a:r>
            <a:r>
              <a:rPr lang="tr-TR" altLang="tr-TR" dirty="0" smtClean="0"/>
              <a:t> </a:t>
            </a:r>
            <a:r>
              <a:rPr lang="en-US" altLang="tr-TR" dirty="0" smtClean="0"/>
              <a:t>international and regional </a:t>
            </a:r>
            <a:r>
              <a:rPr lang="tr-TR" altLang="tr-TR" dirty="0" err="1" smtClean="0"/>
              <a:t>technical</a:t>
            </a:r>
            <a:r>
              <a:rPr lang="tr-TR" altLang="tr-TR" dirty="0" smtClean="0"/>
              <a:t> </a:t>
            </a:r>
            <a:r>
              <a:rPr lang="tr-TR" altLang="tr-TR" dirty="0" err="1" smtClean="0"/>
              <a:t>committee</a:t>
            </a:r>
            <a:r>
              <a:rPr lang="tr-TR" altLang="tr-TR" dirty="0" smtClean="0"/>
              <a:t> </a:t>
            </a:r>
            <a:r>
              <a:rPr lang="en-US" altLang="tr-TR" dirty="0" smtClean="0"/>
              <a:t>meetings</a:t>
            </a:r>
            <a:r>
              <a:rPr lang="tr-TR" altLang="tr-TR" dirty="0" smtClean="0"/>
              <a:t>, </a:t>
            </a:r>
          </a:p>
          <a:p>
            <a:r>
              <a:rPr lang="tr-TR" altLang="tr-TR" dirty="0" err="1" smtClean="0"/>
              <a:t>Have</a:t>
            </a:r>
            <a:r>
              <a:rPr lang="tr-TR" altLang="tr-TR" dirty="0" smtClean="0"/>
              <a:t> a </a:t>
            </a:r>
            <a:r>
              <a:rPr lang="tr-TR" altLang="tr-TR" dirty="0" err="1" smtClean="0"/>
              <a:t>positive</a:t>
            </a:r>
            <a:r>
              <a:rPr lang="tr-TR" altLang="tr-TR" dirty="0" smtClean="0"/>
              <a:t> </a:t>
            </a:r>
            <a:r>
              <a:rPr lang="tr-TR" altLang="tr-TR" dirty="0" err="1" smtClean="0"/>
              <a:t>impact</a:t>
            </a:r>
            <a:r>
              <a:rPr lang="tr-TR" altLang="tr-TR" dirty="0" smtClean="0"/>
              <a:t> </a:t>
            </a:r>
            <a:r>
              <a:rPr lang="tr-TR" altLang="tr-TR" dirty="0" err="1" smtClean="0"/>
              <a:t>for</a:t>
            </a:r>
            <a:r>
              <a:rPr lang="tr-TR" altLang="tr-TR" dirty="0" smtClean="0"/>
              <a:t> </a:t>
            </a:r>
            <a:r>
              <a:rPr lang="tr-TR" altLang="tr-TR" dirty="0" err="1" smtClean="0"/>
              <a:t>the</a:t>
            </a:r>
            <a:r>
              <a:rPr lang="tr-TR" altLang="tr-TR" dirty="0" smtClean="0"/>
              <a:t> </a:t>
            </a:r>
            <a:r>
              <a:rPr lang="tr-TR" altLang="tr-TR" dirty="0" err="1" smtClean="0"/>
              <a:t>recognition</a:t>
            </a:r>
            <a:r>
              <a:rPr lang="tr-TR" altLang="tr-TR" dirty="0" smtClean="0"/>
              <a:t> of </a:t>
            </a:r>
            <a:r>
              <a:rPr lang="tr-TR" altLang="tr-TR" dirty="0" err="1" smtClean="0"/>
              <a:t>the</a:t>
            </a:r>
            <a:r>
              <a:rPr lang="tr-TR" altLang="tr-TR" dirty="0" smtClean="0"/>
              <a:t> </a:t>
            </a:r>
            <a:r>
              <a:rPr lang="tr-TR" altLang="tr-TR" dirty="0" err="1" smtClean="0"/>
              <a:t>organization</a:t>
            </a:r>
            <a:r>
              <a:rPr lang="tr-TR" altLang="tr-TR" dirty="0" smtClean="0"/>
              <a:t>/</a:t>
            </a:r>
            <a:r>
              <a:rPr lang="tr-TR" altLang="tr-TR" dirty="0" err="1" smtClean="0"/>
              <a:t>entity</a:t>
            </a:r>
            <a:r>
              <a:rPr lang="tr-TR" altLang="tr-TR" dirty="0" smtClean="0"/>
              <a:t> </a:t>
            </a:r>
            <a:r>
              <a:rPr lang="tr-TR" altLang="tr-TR" dirty="0" err="1" smtClean="0"/>
              <a:t>represented</a:t>
            </a:r>
            <a:r>
              <a:rPr lang="tr-TR" altLang="tr-TR" dirty="0" smtClean="0"/>
              <a:t> </a:t>
            </a:r>
            <a:r>
              <a:rPr lang="tr-TR" altLang="tr-TR" dirty="0" err="1" smtClean="0"/>
              <a:t>by</a:t>
            </a:r>
            <a:r>
              <a:rPr lang="tr-TR" altLang="tr-TR" dirty="0" smtClean="0"/>
              <a:t> </a:t>
            </a:r>
            <a:r>
              <a:rPr lang="tr-TR" altLang="tr-TR" dirty="0" err="1" smtClean="0"/>
              <a:t>member</a:t>
            </a:r>
            <a:r>
              <a:rPr lang="tr-TR" altLang="tr-TR" dirty="0" smtClean="0"/>
              <a:t> in </a:t>
            </a:r>
            <a:r>
              <a:rPr lang="en-US" altLang="tr-TR" dirty="0" smtClean="0"/>
              <a:t>international/regional platforms</a:t>
            </a:r>
            <a:r>
              <a:rPr lang="tr-TR" altLang="tr-TR" dirty="0" smtClean="0"/>
              <a:t>,</a:t>
            </a:r>
          </a:p>
          <a:p>
            <a:r>
              <a:rPr lang="tr-TR" altLang="tr-TR" dirty="0" err="1" smtClean="0"/>
              <a:t>The</a:t>
            </a:r>
            <a:r>
              <a:rPr lang="tr-TR" altLang="tr-TR" dirty="0" smtClean="0"/>
              <a:t> </a:t>
            </a:r>
            <a:r>
              <a:rPr lang="tr-TR" altLang="tr-TR" dirty="0" err="1" smtClean="0"/>
              <a:t>ability</a:t>
            </a:r>
            <a:r>
              <a:rPr lang="tr-TR" altLang="tr-TR" dirty="0" smtClean="0"/>
              <a:t> </a:t>
            </a:r>
            <a:r>
              <a:rPr lang="tr-TR" altLang="tr-TR" dirty="0" err="1" smtClean="0"/>
              <a:t>to</a:t>
            </a:r>
            <a:r>
              <a:rPr lang="tr-TR" altLang="tr-TR" dirty="0" smtClean="0"/>
              <a:t> </a:t>
            </a:r>
            <a:r>
              <a:rPr lang="tr-TR" altLang="tr-TR" dirty="0" err="1" smtClean="0"/>
              <a:t>follow</a:t>
            </a:r>
            <a:r>
              <a:rPr lang="tr-TR" altLang="tr-TR" dirty="0" smtClean="0"/>
              <a:t> </a:t>
            </a:r>
            <a:r>
              <a:rPr lang="tr-TR" altLang="tr-TR" dirty="0" err="1" smtClean="0"/>
              <a:t>the</a:t>
            </a:r>
            <a:r>
              <a:rPr lang="tr-TR" altLang="tr-TR" dirty="0" smtClean="0"/>
              <a:t> </a:t>
            </a:r>
            <a:r>
              <a:rPr lang="tr-TR" altLang="tr-TR" dirty="0" err="1" smtClean="0"/>
              <a:t>most</a:t>
            </a:r>
            <a:r>
              <a:rPr lang="tr-TR" altLang="tr-TR" dirty="0" smtClean="0"/>
              <a:t> </a:t>
            </a:r>
            <a:r>
              <a:rPr lang="tr-TR" altLang="tr-TR" dirty="0" err="1" smtClean="0"/>
              <a:t>recent</a:t>
            </a:r>
            <a:r>
              <a:rPr lang="tr-TR" altLang="tr-TR" dirty="0" smtClean="0"/>
              <a:t> </a:t>
            </a:r>
            <a:r>
              <a:rPr lang="tr-TR" altLang="tr-TR" dirty="0" err="1" smtClean="0"/>
              <a:t>technological</a:t>
            </a:r>
            <a:r>
              <a:rPr lang="tr-TR" altLang="tr-TR" dirty="0" smtClean="0"/>
              <a:t> and </a:t>
            </a:r>
            <a:r>
              <a:rPr lang="tr-TR" altLang="tr-TR" dirty="0" err="1" smtClean="0"/>
              <a:t>innovative</a:t>
            </a:r>
            <a:r>
              <a:rPr lang="tr-TR" altLang="tr-TR" dirty="0" smtClean="0"/>
              <a:t> </a:t>
            </a:r>
            <a:r>
              <a:rPr lang="tr-TR" altLang="tr-TR" dirty="0" err="1" smtClean="0"/>
              <a:t>developments</a:t>
            </a:r>
            <a:r>
              <a:rPr lang="tr-TR" altLang="tr-TR" dirty="0" smtClean="0"/>
              <a:t> at i</a:t>
            </a:r>
            <a:r>
              <a:rPr lang="en-US" altLang="tr-TR" dirty="0" err="1" smtClean="0"/>
              <a:t>nternational</a:t>
            </a:r>
            <a:r>
              <a:rPr lang="en-US" altLang="tr-TR" dirty="0" smtClean="0"/>
              <a:t> and European level</a:t>
            </a:r>
            <a:r>
              <a:rPr lang="tr-TR" altLang="tr-TR" dirty="0" smtClean="0"/>
              <a:t>.</a:t>
            </a:r>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57349"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35381F07-8F26-4EBE-B4F3-9AFE867F5063}" type="slidenum">
              <a:rPr lang="tr-TR" altLang="tr-TR" sz="1000" smtClean="0">
                <a:solidFill>
                  <a:srgbClr val="FF0000"/>
                </a:solidFill>
                <a:latin typeface="Verdana" pitchFamily="34" charset="0"/>
              </a:rPr>
              <a:pPr>
                <a:spcBef>
                  <a:spcPct val="0"/>
                </a:spcBef>
                <a:buClrTx/>
                <a:buSzTx/>
                <a:buFontTx/>
                <a:buNone/>
              </a:pPr>
              <a:t>42</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Başlık 1"/>
          <p:cNvSpPr>
            <a:spLocks noGrp="1"/>
          </p:cNvSpPr>
          <p:nvPr>
            <p:ph type="title"/>
          </p:nvPr>
        </p:nvSpPr>
        <p:spPr/>
        <p:txBody>
          <a:bodyPr/>
          <a:lstStyle/>
          <a:p>
            <a:r>
              <a:rPr lang="tr-TR" altLang="tr-TR" smtClean="0"/>
              <a:t>Duties and Rights of Members</a:t>
            </a:r>
          </a:p>
        </p:txBody>
      </p:sp>
      <p:sp>
        <p:nvSpPr>
          <p:cNvPr id="58371" name="İçerik Yer Tutucusu 2"/>
          <p:cNvSpPr>
            <a:spLocks noGrp="1"/>
          </p:cNvSpPr>
          <p:nvPr>
            <p:ph idx="1"/>
          </p:nvPr>
        </p:nvSpPr>
        <p:spPr>
          <a:xfrm>
            <a:off x="245599" y="1340768"/>
            <a:ext cx="8893175" cy="4530725"/>
          </a:xfrm>
        </p:spPr>
        <p:txBody>
          <a:bodyPr/>
          <a:lstStyle/>
          <a:p>
            <a:r>
              <a:rPr lang="tr-TR" altLang="tr-TR" sz="2400" dirty="0" smtClean="0"/>
              <a:t>M</a:t>
            </a:r>
            <a:r>
              <a:rPr lang="en-US" altLang="tr-TR" sz="2400" dirty="0" smtClean="0"/>
              <a:t>embers must </a:t>
            </a:r>
            <a:r>
              <a:rPr lang="tr-TR" altLang="tr-TR" sz="2400" dirty="0" err="1" smtClean="0"/>
              <a:t>comment</a:t>
            </a:r>
            <a:r>
              <a:rPr lang="tr-TR" altLang="tr-TR" sz="2400" dirty="0" smtClean="0"/>
              <a:t> </a:t>
            </a:r>
            <a:r>
              <a:rPr lang="en-US" altLang="tr-TR" sz="2400" dirty="0" smtClean="0"/>
              <a:t>on the draft standard</a:t>
            </a:r>
            <a:r>
              <a:rPr lang="tr-TR" altLang="tr-TR" sz="2400" dirty="0" smtClean="0"/>
              <a:t>s.</a:t>
            </a:r>
          </a:p>
          <a:p>
            <a:r>
              <a:rPr lang="en-US" altLang="tr-TR" sz="2400" dirty="0" smtClean="0"/>
              <a:t>Members</a:t>
            </a:r>
            <a:r>
              <a:rPr lang="tr-TR" altLang="tr-TR" sz="2400" dirty="0" smtClean="0"/>
              <a:t> </a:t>
            </a:r>
            <a:r>
              <a:rPr lang="tr-TR" altLang="tr-TR" sz="2400" dirty="0" err="1" smtClean="0"/>
              <a:t>should</a:t>
            </a:r>
            <a:r>
              <a:rPr lang="tr-TR" altLang="tr-TR" sz="2400" dirty="0" smtClean="0"/>
              <a:t> </a:t>
            </a:r>
            <a:r>
              <a:rPr lang="en-US" altLang="tr-TR" sz="2400" dirty="0" smtClean="0"/>
              <a:t>attend </a:t>
            </a:r>
            <a:r>
              <a:rPr lang="tr-TR" altLang="tr-TR" sz="2400" dirty="0" smtClean="0"/>
              <a:t>b</a:t>
            </a:r>
            <a:r>
              <a:rPr lang="en-US" altLang="tr-TR" sz="2400" dirty="0" err="1" smtClean="0"/>
              <a:t>oth</a:t>
            </a:r>
            <a:r>
              <a:rPr lang="en-US" altLang="tr-TR" sz="2400" dirty="0" smtClean="0"/>
              <a:t> national and </a:t>
            </a:r>
            <a:r>
              <a:rPr lang="tr-TR" altLang="tr-TR" sz="2400" dirty="0" err="1" smtClean="0"/>
              <a:t>international</a:t>
            </a:r>
            <a:r>
              <a:rPr lang="tr-TR" altLang="tr-TR" sz="2400" dirty="0" smtClean="0"/>
              <a:t> </a:t>
            </a:r>
            <a:r>
              <a:rPr lang="en-US" altLang="tr-TR" sz="2400" dirty="0" smtClean="0"/>
              <a:t>TC meetings</a:t>
            </a:r>
            <a:r>
              <a:rPr lang="tr-TR" altLang="tr-TR" sz="2400" dirty="0" smtClean="0"/>
              <a:t>.</a:t>
            </a:r>
          </a:p>
          <a:p>
            <a:r>
              <a:rPr lang="en-US" altLang="tr-TR" sz="2400" dirty="0" smtClean="0"/>
              <a:t>Members</a:t>
            </a:r>
            <a:r>
              <a:rPr lang="tr-TR" altLang="tr-TR" sz="2400" dirty="0" smtClean="0"/>
              <a:t> </a:t>
            </a:r>
            <a:r>
              <a:rPr lang="tr-TR" altLang="tr-TR" sz="2400" dirty="0" err="1" smtClean="0"/>
              <a:t>have</a:t>
            </a:r>
            <a:r>
              <a:rPr lang="tr-TR" altLang="tr-TR" sz="2400" dirty="0" smtClean="0"/>
              <a:t> </a:t>
            </a:r>
            <a:r>
              <a:rPr lang="tr-TR" altLang="tr-TR" sz="2400" dirty="0" err="1" smtClean="0"/>
              <a:t>the</a:t>
            </a:r>
            <a:r>
              <a:rPr lang="tr-TR" altLang="tr-TR" sz="2400" dirty="0" smtClean="0"/>
              <a:t> </a:t>
            </a:r>
            <a:r>
              <a:rPr lang="tr-TR" altLang="tr-TR" sz="2400" dirty="0" err="1" smtClean="0"/>
              <a:t>right</a:t>
            </a:r>
            <a:r>
              <a:rPr lang="tr-TR" altLang="tr-TR" sz="2400" dirty="0" smtClean="0"/>
              <a:t> </a:t>
            </a:r>
            <a:r>
              <a:rPr lang="tr-TR" altLang="tr-TR" sz="2400" dirty="0" err="1" smtClean="0"/>
              <a:t>to</a:t>
            </a:r>
            <a:r>
              <a:rPr lang="tr-TR" altLang="tr-TR" sz="2400" dirty="0" smtClean="0"/>
              <a:t> </a:t>
            </a:r>
            <a:r>
              <a:rPr lang="en-US" altLang="tr-TR" sz="2400" dirty="0" smtClean="0"/>
              <a:t>access to the documents of CEN/</a:t>
            </a:r>
            <a:r>
              <a:rPr lang="tr-TR" altLang="tr-TR" sz="2400" dirty="0" smtClean="0"/>
              <a:t>CLC/</a:t>
            </a:r>
            <a:r>
              <a:rPr lang="en-US" altLang="tr-TR" sz="2400" dirty="0" smtClean="0"/>
              <a:t>ISO</a:t>
            </a:r>
            <a:r>
              <a:rPr lang="tr-TR" altLang="tr-TR" sz="2400" dirty="0" smtClean="0"/>
              <a:t>/IEC</a:t>
            </a:r>
            <a:r>
              <a:rPr lang="en-US" altLang="tr-TR" sz="2400" dirty="0" smtClean="0"/>
              <a:t> technical committee</a:t>
            </a:r>
            <a:r>
              <a:rPr lang="tr-TR" altLang="tr-TR" sz="2400" dirty="0" smtClean="0"/>
              <a:t>s</a:t>
            </a:r>
          </a:p>
          <a:p>
            <a:r>
              <a:rPr lang="en-US" altLang="tr-TR" sz="2400" dirty="0" smtClean="0"/>
              <a:t>Members </a:t>
            </a:r>
            <a:r>
              <a:rPr lang="tr-TR" altLang="tr-TR" sz="2400" dirty="0" err="1" smtClean="0"/>
              <a:t>have</a:t>
            </a:r>
            <a:r>
              <a:rPr lang="tr-TR" altLang="tr-TR" sz="2400" dirty="0" smtClean="0"/>
              <a:t> </a:t>
            </a:r>
            <a:r>
              <a:rPr lang="tr-TR" altLang="tr-TR" sz="2400" dirty="0" err="1" smtClean="0"/>
              <a:t>rights</a:t>
            </a:r>
            <a:r>
              <a:rPr lang="tr-TR" altLang="tr-TR" sz="2400" dirty="0" smtClean="0"/>
              <a:t> </a:t>
            </a:r>
            <a:r>
              <a:rPr lang="tr-TR" altLang="tr-TR" sz="2400" dirty="0" err="1" smtClean="0"/>
              <a:t>to</a:t>
            </a:r>
            <a:r>
              <a:rPr lang="en-US" altLang="tr-TR" sz="2400" dirty="0" smtClean="0"/>
              <a:t> participate </a:t>
            </a:r>
            <a:r>
              <a:rPr lang="tr-TR" altLang="tr-TR" sz="2400" dirty="0" smtClean="0"/>
              <a:t>in CEN/CLC/ISO/IEC </a:t>
            </a:r>
            <a:r>
              <a:rPr lang="en-US" altLang="tr-TR" sz="2400" dirty="0" smtClean="0"/>
              <a:t>working group</a:t>
            </a:r>
            <a:r>
              <a:rPr lang="tr-TR" altLang="tr-TR" sz="2400" dirty="0" smtClean="0"/>
              <a:t>s </a:t>
            </a:r>
            <a:r>
              <a:rPr lang="en-US" altLang="tr-TR" sz="2400" dirty="0" smtClean="0"/>
              <a:t>as experts</a:t>
            </a:r>
            <a:r>
              <a:rPr lang="tr-TR" altLang="tr-TR" sz="2400" dirty="0" smtClean="0"/>
              <a:t>,</a:t>
            </a:r>
          </a:p>
          <a:p>
            <a:r>
              <a:rPr lang="en-US" altLang="tr-TR" sz="2400" dirty="0" smtClean="0"/>
              <a:t>Members</a:t>
            </a:r>
            <a:r>
              <a:rPr lang="tr-TR" altLang="tr-TR" sz="2400" dirty="0" smtClean="0"/>
              <a:t> </a:t>
            </a:r>
            <a:r>
              <a:rPr lang="en-US" altLang="tr-TR" sz="2400" dirty="0" smtClean="0"/>
              <a:t>can </a:t>
            </a:r>
            <a:r>
              <a:rPr lang="tr-TR" altLang="tr-TR" sz="2400" dirty="0" err="1" smtClean="0"/>
              <a:t>propose</a:t>
            </a:r>
            <a:r>
              <a:rPr lang="en-US" altLang="tr-TR" sz="2400" dirty="0" smtClean="0"/>
              <a:t> </a:t>
            </a:r>
            <a:r>
              <a:rPr lang="tr-TR" altLang="tr-TR" sz="2400" dirty="0" err="1" smtClean="0"/>
              <a:t>new</a:t>
            </a:r>
            <a:r>
              <a:rPr lang="tr-TR" altLang="tr-TR" sz="2400" dirty="0" smtClean="0"/>
              <a:t> </a:t>
            </a:r>
            <a:r>
              <a:rPr lang="tr-TR" altLang="tr-TR" sz="2400" dirty="0" err="1" smtClean="0"/>
              <a:t>work</a:t>
            </a:r>
            <a:r>
              <a:rPr lang="tr-TR" altLang="tr-TR" sz="2400" dirty="0" smtClean="0"/>
              <a:t> </a:t>
            </a:r>
            <a:r>
              <a:rPr lang="tr-TR" altLang="tr-TR" sz="2400" dirty="0" err="1" smtClean="0"/>
              <a:t>items</a:t>
            </a:r>
            <a:r>
              <a:rPr lang="tr-TR" altLang="tr-TR" sz="2400" dirty="0" smtClean="0"/>
              <a:t> </a:t>
            </a:r>
            <a:r>
              <a:rPr lang="tr-TR" altLang="tr-TR" sz="2400" dirty="0" err="1" smtClean="0"/>
              <a:t>which</a:t>
            </a:r>
            <a:r>
              <a:rPr lang="tr-TR" altLang="tr-TR" sz="2400" dirty="0" smtClean="0"/>
              <a:t> </a:t>
            </a:r>
            <a:r>
              <a:rPr lang="tr-TR" altLang="tr-TR" sz="2400" dirty="0" err="1" smtClean="0"/>
              <a:t>upon</a:t>
            </a:r>
            <a:r>
              <a:rPr lang="tr-TR" altLang="tr-TR" sz="2400" dirty="0" smtClean="0"/>
              <a:t> </a:t>
            </a:r>
            <a:r>
              <a:rPr lang="tr-TR" altLang="tr-TR" sz="2400" dirty="0" err="1" smtClean="0"/>
              <a:t>approval</a:t>
            </a:r>
            <a:r>
              <a:rPr lang="tr-TR" altLang="tr-TR" sz="2400" dirty="0" smtClean="0"/>
              <a:t> at </a:t>
            </a:r>
            <a:r>
              <a:rPr lang="tr-TR" altLang="tr-TR" sz="2400" dirty="0" err="1" smtClean="0"/>
              <a:t>the</a:t>
            </a:r>
            <a:r>
              <a:rPr lang="tr-TR" altLang="tr-TR" sz="2400" dirty="0" smtClean="0"/>
              <a:t> </a:t>
            </a:r>
            <a:r>
              <a:rPr lang="tr-TR" altLang="tr-TR" sz="2400" dirty="0" err="1" smtClean="0"/>
              <a:t>national</a:t>
            </a:r>
            <a:r>
              <a:rPr lang="tr-TR" altLang="tr-TR" sz="2400" dirty="0" smtClean="0"/>
              <a:t> </a:t>
            </a:r>
            <a:r>
              <a:rPr lang="tr-TR" altLang="tr-TR" sz="2400" dirty="0" err="1" smtClean="0"/>
              <a:t>level</a:t>
            </a:r>
            <a:r>
              <a:rPr lang="tr-TR" altLang="tr-TR" sz="2400" dirty="0" smtClean="0"/>
              <a:t>, can be </a:t>
            </a:r>
            <a:r>
              <a:rPr lang="tr-TR" altLang="tr-TR" sz="2400" dirty="0" err="1" smtClean="0"/>
              <a:t>submitted</a:t>
            </a:r>
            <a:r>
              <a:rPr lang="tr-TR" altLang="tr-TR" sz="2400" dirty="0" smtClean="0"/>
              <a:t> </a:t>
            </a:r>
            <a:r>
              <a:rPr lang="tr-TR" altLang="tr-TR" sz="2400" dirty="0" err="1" smtClean="0"/>
              <a:t>to</a:t>
            </a:r>
            <a:r>
              <a:rPr lang="tr-TR" altLang="tr-TR" sz="2400" dirty="0" smtClean="0"/>
              <a:t> </a:t>
            </a:r>
            <a:r>
              <a:rPr lang="tr-TR" altLang="tr-TR" sz="2400" dirty="0" err="1" smtClean="0"/>
              <a:t>the</a:t>
            </a:r>
            <a:r>
              <a:rPr lang="tr-TR" altLang="tr-TR" sz="2400" dirty="0" smtClean="0"/>
              <a:t> </a:t>
            </a:r>
            <a:r>
              <a:rPr lang="en-US" altLang="tr-TR" sz="2400" dirty="0" smtClean="0"/>
              <a:t>CEN/CLC/ISO/IEC technical committees</a:t>
            </a:r>
            <a:r>
              <a:rPr lang="tr-TR" altLang="tr-TR" sz="2400" dirty="0" smtClean="0"/>
              <a:t> </a:t>
            </a:r>
            <a:r>
              <a:rPr lang="tr-TR" altLang="tr-TR" sz="2400" dirty="0" err="1" smtClean="0"/>
              <a:t>for</a:t>
            </a:r>
            <a:r>
              <a:rPr lang="tr-TR" altLang="tr-TR" sz="2400" dirty="0" smtClean="0"/>
              <a:t> </a:t>
            </a:r>
            <a:r>
              <a:rPr lang="tr-TR" altLang="tr-TR" sz="2400" dirty="0" err="1" smtClean="0"/>
              <a:t>the</a:t>
            </a:r>
            <a:r>
              <a:rPr lang="tr-TR" altLang="tr-TR" sz="2400" dirty="0" smtClean="0"/>
              <a:t> </a:t>
            </a:r>
            <a:r>
              <a:rPr lang="tr-TR" altLang="tr-TR" sz="2400" dirty="0" err="1" smtClean="0"/>
              <a:t>addition</a:t>
            </a:r>
            <a:r>
              <a:rPr lang="tr-TR" altLang="tr-TR" sz="2400" dirty="0" smtClean="0"/>
              <a:t> as a </a:t>
            </a:r>
            <a:r>
              <a:rPr lang="tr-TR" altLang="tr-TR" sz="2400" dirty="0" err="1" smtClean="0"/>
              <a:t>new</a:t>
            </a:r>
            <a:r>
              <a:rPr lang="tr-TR" altLang="tr-TR" sz="2400" dirty="0" smtClean="0"/>
              <a:t> </a:t>
            </a:r>
            <a:r>
              <a:rPr lang="tr-TR" altLang="tr-TR" sz="2400" dirty="0" err="1" smtClean="0"/>
              <a:t>work</a:t>
            </a:r>
            <a:r>
              <a:rPr lang="tr-TR" altLang="tr-TR" sz="2400" dirty="0" smtClean="0"/>
              <a:t> </a:t>
            </a:r>
            <a:r>
              <a:rPr lang="tr-TR" altLang="tr-TR" sz="2400" dirty="0" err="1" smtClean="0"/>
              <a:t>item</a:t>
            </a:r>
            <a:r>
              <a:rPr lang="tr-TR" altLang="tr-TR" sz="2400" dirty="0" smtClean="0"/>
              <a:t> in </a:t>
            </a:r>
            <a:r>
              <a:rPr lang="tr-TR" altLang="tr-TR" sz="2400" dirty="0" err="1" smtClean="0"/>
              <a:t>the</a:t>
            </a:r>
            <a:r>
              <a:rPr lang="tr-TR" altLang="tr-TR" sz="2400" dirty="0" smtClean="0"/>
              <a:t> </a:t>
            </a:r>
            <a:r>
              <a:rPr lang="tr-TR" altLang="tr-TR" sz="2400" dirty="0" err="1" smtClean="0"/>
              <a:t>work</a:t>
            </a:r>
            <a:r>
              <a:rPr lang="tr-TR" altLang="tr-TR" sz="2400" dirty="0" smtClean="0"/>
              <a:t> </a:t>
            </a:r>
            <a:r>
              <a:rPr lang="tr-TR" altLang="tr-TR" sz="2400" dirty="0" err="1" smtClean="0"/>
              <a:t>programme</a:t>
            </a:r>
            <a:r>
              <a:rPr lang="tr-TR" altLang="tr-TR" sz="2400" dirty="0" smtClean="0"/>
              <a:t> of </a:t>
            </a:r>
            <a:r>
              <a:rPr lang="tr-TR" altLang="tr-TR" sz="2400" dirty="0" err="1" smtClean="0"/>
              <a:t>the</a:t>
            </a:r>
            <a:r>
              <a:rPr lang="tr-TR" altLang="tr-TR" sz="2400" dirty="0" smtClean="0"/>
              <a:t> </a:t>
            </a:r>
            <a:r>
              <a:rPr lang="tr-TR" altLang="tr-TR" sz="2400" dirty="0" err="1" smtClean="0"/>
              <a:t>relevant</a:t>
            </a:r>
            <a:r>
              <a:rPr lang="tr-TR" altLang="tr-TR" sz="2400" dirty="0" smtClean="0"/>
              <a:t> </a:t>
            </a:r>
            <a:r>
              <a:rPr lang="tr-TR" altLang="tr-TR" sz="2400" dirty="0" err="1" smtClean="0"/>
              <a:t>committee</a:t>
            </a:r>
            <a:r>
              <a:rPr lang="en-US" altLang="tr-TR" dirty="0" smtClean="0"/>
              <a:t>.</a:t>
            </a:r>
            <a:endParaRPr lang="tr-TR" altLang="tr-TR" dirty="0" smtClean="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58373"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C8FEB978-FBDC-44A7-8D04-87AE186A605F}" type="slidenum">
              <a:rPr lang="tr-TR" altLang="tr-TR" sz="1000" smtClean="0">
                <a:solidFill>
                  <a:srgbClr val="FF0000"/>
                </a:solidFill>
                <a:latin typeface="Verdana" pitchFamily="34" charset="0"/>
              </a:rPr>
              <a:pPr>
                <a:spcBef>
                  <a:spcPct val="0"/>
                </a:spcBef>
                <a:buClrTx/>
                <a:buSzTx/>
                <a:buFontTx/>
                <a:buNone/>
              </a:pPr>
              <a:t>43</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Başlık 1"/>
          <p:cNvSpPr>
            <a:spLocks noGrp="1"/>
          </p:cNvSpPr>
          <p:nvPr>
            <p:ph type="title"/>
          </p:nvPr>
        </p:nvSpPr>
        <p:spPr/>
        <p:txBody>
          <a:bodyPr/>
          <a:lstStyle/>
          <a:p>
            <a:r>
              <a:rPr lang="tr-TR" altLang="tr-TR" smtClean="0"/>
              <a:t>Duties and Rights of Members</a:t>
            </a:r>
          </a:p>
        </p:txBody>
      </p:sp>
      <p:sp>
        <p:nvSpPr>
          <p:cNvPr id="59395" name="İçerik Yer Tutucusu 2"/>
          <p:cNvSpPr>
            <a:spLocks noGrp="1"/>
          </p:cNvSpPr>
          <p:nvPr>
            <p:ph idx="1"/>
          </p:nvPr>
        </p:nvSpPr>
        <p:spPr>
          <a:xfrm>
            <a:off x="0" y="1341438"/>
            <a:ext cx="9144000" cy="4824412"/>
          </a:xfrm>
        </p:spPr>
        <p:txBody>
          <a:bodyPr/>
          <a:lstStyle/>
          <a:p>
            <a:r>
              <a:rPr lang="tr-TR" altLang="tr-TR" dirty="0" err="1" smtClean="0"/>
              <a:t>Members</a:t>
            </a:r>
            <a:r>
              <a:rPr lang="tr-TR" altLang="tr-TR" dirty="0" smtClean="0"/>
              <a:t> </a:t>
            </a:r>
            <a:r>
              <a:rPr lang="tr-TR" altLang="tr-TR" dirty="0" err="1" smtClean="0"/>
              <a:t>have</a:t>
            </a:r>
            <a:r>
              <a:rPr lang="tr-TR" altLang="tr-TR" dirty="0" smtClean="0"/>
              <a:t> </a:t>
            </a:r>
            <a:r>
              <a:rPr lang="tr-TR" altLang="tr-TR" dirty="0" err="1" smtClean="0"/>
              <a:t>the</a:t>
            </a:r>
            <a:r>
              <a:rPr lang="tr-TR" altLang="tr-TR" dirty="0" smtClean="0"/>
              <a:t> </a:t>
            </a:r>
            <a:r>
              <a:rPr lang="tr-TR" altLang="tr-TR" dirty="0" err="1" smtClean="0"/>
              <a:t>right</a:t>
            </a:r>
            <a:r>
              <a:rPr lang="tr-TR" altLang="tr-TR" dirty="0" smtClean="0"/>
              <a:t> </a:t>
            </a:r>
            <a:r>
              <a:rPr lang="tr-TR" altLang="tr-TR" dirty="0" err="1" smtClean="0"/>
              <a:t>to</a:t>
            </a:r>
            <a:r>
              <a:rPr lang="tr-TR" altLang="tr-TR" dirty="0" smtClean="0"/>
              <a:t> </a:t>
            </a:r>
            <a:r>
              <a:rPr lang="en-US" altLang="tr-TR" dirty="0" smtClean="0"/>
              <a:t>assume </a:t>
            </a:r>
            <a:r>
              <a:rPr lang="tr-TR" altLang="tr-TR" dirty="0" err="1" smtClean="0"/>
              <a:t>the</a:t>
            </a:r>
            <a:r>
              <a:rPr lang="tr-TR" altLang="tr-TR" dirty="0" smtClean="0"/>
              <a:t> </a:t>
            </a:r>
            <a:r>
              <a:rPr lang="tr-TR" altLang="tr-TR" dirty="0" err="1" smtClean="0"/>
              <a:t>secretariat</a:t>
            </a:r>
            <a:r>
              <a:rPr lang="tr-TR" altLang="tr-TR" dirty="0" smtClean="0"/>
              <a:t> </a:t>
            </a:r>
            <a:r>
              <a:rPr lang="en-US" altLang="tr-TR" dirty="0" err="1" smtClean="0"/>
              <a:t>responsibilit</a:t>
            </a:r>
            <a:r>
              <a:rPr lang="tr-TR" altLang="tr-TR" dirty="0" err="1" smtClean="0"/>
              <a:t>ies</a:t>
            </a:r>
            <a:r>
              <a:rPr lang="tr-TR" altLang="tr-TR" dirty="0" smtClean="0"/>
              <a:t> of</a:t>
            </a:r>
            <a:r>
              <a:rPr lang="en-US" altLang="tr-TR" dirty="0" smtClean="0"/>
              <a:t> ISO, IEC, CEN, CENELEC </a:t>
            </a:r>
            <a:r>
              <a:rPr lang="tr-TR" altLang="tr-TR" dirty="0" err="1" smtClean="0"/>
              <a:t>technical</a:t>
            </a:r>
            <a:r>
              <a:rPr lang="tr-TR" altLang="tr-TR" dirty="0" smtClean="0"/>
              <a:t> </a:t>
            </a:r>
            <a:r>
              <a:rPr lang="tr-TR" altLang="tr-TR" dirty="0" err="1" smtClean="0"/>
              <a:t>committees</a:t>
            </a:r>
            <a:r>
              <a:rPr lang="tr-TR" altLang="tr-TR" dirty="0" smtClean="0"/>
              <a:t> </a:t>
            </a:r>
            <a:r>
              <a:rPr lang="tr-TR" altLang="tr-TR" dirty="0" err="1" smtClean="0"/>
              <a:t>whenever</a:t>
            </a:r>
            <a:r>
              <a:rPr lang="tr-TR" altLang="tr-TR" dirty="0" smtClean="0"/>
              <a:t> </a:t>
            </a:r>
            <a:r>
              <a:rPr lang="tr-TR" altLang="tr-TR" dirty="0" err="1" smtClean="0"/>
              <a:t>appropriate</a:t>
            </a:r>
            <a:r>
              <a:rPr lang="tr-TR" altLang="tr-TR" dirty="0" smtClean="0"/>
              <a:t>,</a:t>
            </a:r>
          </a:p>
          <a:p>
            <a:r>
              <a:rPr lang="tr-TR" altLang="tr-TR" dirty="0" err="1" smtClean="0"/>
              <a:t>Mirror</a:t>
            </a:r>
            <a:r>
              <a:rPr lang="tr-TR" altLang="tr-TR" dirty="0" smtClean="0"/>
              <a:t> </a:t>
            </a:r>
            <a:r>
              <a:rPr lang="tr-TR" altLang="tr-TR" dirty="0" err="1" smtClean="0"/>
              <a:t>committees</a:t>
            </a:r>
            <a:r>
              <a:rPr lang="tr-TR" altLang="tr-TR" dirty="0" smtClean="0"/>
              <a:t> </a:t>
            </a:r>
            <a:r>
              <a:rPr lang="tr-TR" altLang="tr-TR" dirty="0" err="1" smtClean="0"/>
              <a:t>may</a:t>
            </a:r>
            <a:r>
              <a:rPr lang="tr-TR" altLang="tr-TR" dirty="0" smtClean="0"/>
              <a:t> </a:t>
            </a:r>
            <a:r>
              <a:rPr lang="tr-TR" altLang="tr-TR" dirty="0" err="1" smtClean="0"/>
              <a:t>establish</a:t>
            </a:r>
            <a:r>
              <a:rPr lang="tr-TR" altLang="tr-TR" dirty="0" smtClean="0"/>
              <a:t> </a:t>
            </a:r>
            <a:r>
              <a:rPr lang="tr-TR" altLang="tr-TR" dirty="0" err="1" smtClean="0"/>
              <a:t>working</a:t>
            </a:r>
            <a:r>
              <a:rPr lang="tr-TR" altLang="tr-TR" dirty="0" smtClean="0"/>
              <a:t> </a:t>
            </a:r>
            <a:r>
              <a:rPr lang="tr-TR" altLang="tr-TR" dirty="0" err="1" smtClean="0"/>
              <a:t>groups</a:t>
            </a:r>
            <a:r>
              <a:rPr lang="tr-TR" altLang="tr-TR" dirty="0" smtClean="0"/>
              <a:t> </a:t>
            </a:r>
            <a:r>
              <a:rPr lang="tr-TR" altLang="tr-TR" dirty="0" err="1" smtClean="0"/>
              <a:t>whenever</a:t>
            </a:r>
            <a:r>
              <a:rPr lang="tr-TR" altLang="tr-TR" dirty="0" smtClean="0"/>
              <a:t> </a:t>
            </a:r>
            <a:r>
              <a:rPr lang="tr-TR" altLang="tr-TR" dirty="0" err="1" smtClean="0"/>
              <a:t>necessary</a:t>
            </a:r>
            <a:r>
              <a:rPr lang="tr-TR" altLang="tr-TR" dirty="0" smtClean="0"/>
              <a:t>,</a:t>
            </a:r>
          </a:p>
          <a:p>
            <a:r>
              <a:rPr lang="tr-TR" altLang="tr-TR" dirty="0" err="1" smtClean="0"/>
              <a:t>Members</a:t>
            </a:r>
            <a:r>
              <a:rPr lang="tr-TR" altLang="tr-TR" dirty="0" smtClean="0"/>
              <a:t> </a:t>
            </a:r>
            <a:r>
              <a:rPr lang="tr-TR" altLang="tr-TR" dirty="0" err="1" smtClean="0"/>
              <a:t>are</a:t>
            </a:r>
            <a:r>
              <a:rPr lang="tr-TR" altLang="tr-TR" dirty="0" smtClean="0"/>
              <a:t> </a:t>
            </a:r>
            <a:r>
              <a:rPr lang="tr-TR" altLang="tr-TR" dirty="0" err="1" smtClean="0"/>
              <a:t>entitled</a:t>
            </a:r>
            <a:r>
              <a:rPr lang="tr-TR" altLang="tr-TR" dirty="0" smtClean="0"/>
              <a:t> </a:t>
            </a:r>
            <a:r>
              <a:rPr lang="tr-TR" altLang="tr-TR" dirty="0" err="1" smtClean="0"/>
              <a:t>to</a:t>
            </a:r>
            <a:r>
              <a:rPr lang="en-US" altLang="tr-TR" dirty="0" smtClean="0"/>
              <a:t> participate in the preparation of national standards</a:t>
            </a:r>
            <a:r>
              <a:rPr lang="tr-TR" altLang="tr-TR" dirty="0" smtClean="0"/>
              <a:t>,</a:t>
            </a:r>
          </a:p>
          <a:p>
            <a:r>
              <a:rPr lang="en-US" altLang="tr-TR" dirty="0" err="1" smtClean="0"/>
              <a:t>Mirr</a:t>
            </a:r>
            <a:r>
              <a:rPr lang="tr-TR" altLang="tr-TR" dirty="0"/>
              <a:t>o</a:t>
            </a:r>
            <a:r>
              <a:rPr lang="en-US" altLang="tr-TR" dirty="0" smtClean="0"/>
              <a:t>r committees improve the use of standards and to inform </a:t>
            </a:r>
            <a:r>
              <a:rPr lang="tr-TR" altLang="tr-TR" dirty="0" err="1" smtClean="0"/>
              <a:t>the</a:t>
            </a:r>
            <a:r>
              <a:rPr lang="tr-TR" altLang="tr-TR" dirty="0" smtClean="0"/>
              <a:t> </a:t>
            </a:r>
            <a:r>
              <a:rPr lang="tr-TR" altLang="tr-TR" dirty="0" err="1" smtClean="0"/>
              <a:t>stakeholders</a:t>
            </a:r>
            <a:r>
              <a:rPr lang="tr-TR" altLang="tr-TR" dirty="0" smtClean="0"/>
              <a:t>.</a:t>
            </a:r>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59397"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306297DA-51EA-4872-96C4-FC4EB0F06E35}" type="slidenum">
              <a:rPr lang="tr-TR" altLang="tr-TR" sz="1000" smtClean="0">
                <a:solidFill>
                  <a:srgbClr val="FF0000"/>
                </a:solidFill>
                <a:latin typeface="Verdana" pitchFamily="34" charset="0"/>
              </a:rPr>
              <a:pPr>
                <a:spcBef>
                  <a:spcPct val="0"/>
                </a:spcBef>
                <a:buClrTx/>
                <a:buSzTx/>
                <a:buFontTx/>
                <a:buNone/>
              </a:pPr>
              <a:t>44</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Başlık 1"/>
          <p:cNvSpPr>
            <a:spLocks noGrp="1"/>
          </p:cNvSpPr>
          <p:nvPr>
            <p:ph type="title"/>
          </p:nvPr>
        </p:nvSpPr>
        <p:spPr/>
        <p:txBody>
          <a:bodyPr/>
          <a:lstStyle/>
          <a:p>
            <a:r>
              <a:rPr lang="tr-TR" altLang="tr-TR" dirty="0" err="1" smtClean="0"/>
              <a:t>Commenting</a:t>
            </a:r>
            <a:r>
              <a:rPr lang="tr-TR" altLang="tr-TR" dirty="0" smtClean="0"/>
              <a:t> on </a:t>
            </a:r>
            <a:r>
              <a:rPr lang="tr-TR" altLang="tr-TR" dirty="0" err="1" smtClean="0"/>
              <a:t>documents</a:t>
            </a:r>
            <a:endParaRPr lang="tr-TR" altLang="tr-TR" dirty="0" smtClean="0"/>
          </a:p>
        </p:txBody>
      </p:sp>
      <p:sp>
        <p:nvSpPr>
          <p:cNvPr id="60419" name="İçerik Yer Tutucusu 2"/>
          <p:cNvSpPr>
            <a:spLocks noGrp="1"/>
          </p:cNvSpPr>
          <p:nvPr>
            <p:ph idx="1"/>
          </p:nvPr>
        </p:nvSpPr>
        <p:spPr>
          <a:xfrm>
            <a:off x="251520" y="1196752"/>
            <a:ext cx="8640960" cy="4530725"/>
          </a:xfrm>
        </p:spPr>
        <p:txBody>
          <a:bodyPr/>
          <a:lstStyle/>
          <a:p>
            <a:r>
              <a:rPr lang="tr-TR" altLang="tr-TR" dirty="0" err="1" smtClean="0"/>
              <a:t>Draft</a:t>
            </a:r>
            <a:r>
              <a:rPr lang="tr-TR" altLang="tr-TR" dirty="0" smtClean="0"/>
              <a:t> </a:t>
            </a:r>
            <a:r>
              <a:rPr lang="tr-TR" altLang="tr-TR" dirty="0" err="1" smtClean="0"/>
              <a:t>standards</a:t>
            </a:r>
            <a:r>
              <a:rPr lang="tr-TR" altLang="tr-TR" dirty="0" smtClean="0"/>
              <a:t> </a:t>
            </a:r>
            <a:r>
              <a:rPr lang="tr-TR" altLang="tr-TR" dirty="0" err="1" smtClean="0"/>
              <a:t>are</a:t>
            </a:r>
            <a:r>
              <a:rPr lang="tr-TR" altLang="tr-TR" dirty="0" smtClean="0"/>
              <a:t> </a:t>
            </a:r>
            <a:r>
              <a:rPr lang="tr-TR" altLang="tr-TR" dirty="0" err="1" smtClean="0"/>
              <a:t>made</a:t>
            </a:r>
            <a:r>
              <a:rPr lang="tr-TR" altLang="tr-TR" dirty="0" smtClean="0"/>
              <a:t> </a:t>
            </a:r>
            <a:r>
              <a:rPr lang="tr-TR" altLang="tr-TR" dirty="0" err="1" smtClean="0"/>
              <a:t>available</a:t>
            </a:r>
            <a:r>
              <a:rPr lang="tr-TR" altLang="tr-TR" dirty="0" smtClean="0"/>
              <a:t> </a:t>
            </a:r>
            <a:r>
              <a:rPr lang="tr-TR" altLang="tr-TR" dirty="0" err="1" smtClean="0"/>
              <a:t>to</a:t>
            </a:r>
            <a:r>
              <a:rPr lang="tr-TR" altLang="tr-TR" dirty="0" smtClean="0"/>
              <a:t> </a:t>
            </a:r>
            <a:r>
              <a:rPr lang="tr-TR" altLang="tr-TR" dirty="0" err="1" smtClean="0"/>
              <a:t>mirror</a:t>
            </a:r>
            <a:r>
              <a:rPr lang="tr-TR" altLang="tr-TR" dirty="0" smtClean="0"/>
              <a:t> </a:t>
            </a:r>
            <a:r>
              <a:rPr lang="tr-TR" altLang="tr-TR" dirty="0" err="1" smtClean="0"/>
              <a:t>committee</a:t>
            </a:r>
            <a:r>
              <a:rPr lang="tr-TR" altLang="tr-TR" dirty="0" smtClean="0"/>
              <a:t> </a:t>
            </a:r>
            <a:r>
              <a:rPr lang="tr-TR" altLang="tr-TR" dirty="0" err="1" smtClean="0"/>
              <a:t>members</a:t>
            </a:r>
            <a:r>
              <a:rPr lang="tr-TR" altLang="tr-TR" dirty="0" smtClean="0"/>
              <a:t> </a:t>
            </a:r>
            <a:r>
              <a:rPr lang="tr-TR" altLang="tr-TR" dirty="0" err="1" smtClean="0"/>
              <a:t>via</a:t>
            </a:r>
            <a:r>
              <a:rPr lang="tr-TR" altLang="tr-TR" dirty="0" smtClean="0"/>
              <a:t> Standard.NET </a:t>
            </a:r>
            <a:r>
              <a:rPr lang="tr-TR" altLang="tr-TR" dirty="0" err="1" smtClean="0"/>
              <a:t>system</a:t>
            </a:r>
            <a:r>
              <a:rPr lang="tr-TR" altLang="tr-TR" dirty="0" smtClean="0"/>
              <a:t> </a:t>
            </a:r>
            <a:r>
              <a:rPr lang="tr-TR" altLang="tr-TR" dirty="0" err="1" smtClean="0"/>
              <a:t>for</a:t>
            </a:r>
            <a:r>
              <a:rPr lang="tr-TR" altLang="tr-TR" dirty="0" smtClean="0"/>
              <a:t> </a:t>
            </a:r>
            <a:r>
              <a:rPr lang="tr-TR" altLang="tr-TR" dirty="0" err="1" smtClean="0"/>
              <a:t>commenting</a:t>
            </a:r>
            <a:r>
              <a:rPr lang="tr-TR" altLang="tr-TR" dirty="0" smtClean="0"/>
              <a:t> and </a:t>
            </a:r>
            <a:r>
              <a:rPr lang="tr-TR" altLang="tr-TR" dirty="0" err="1" smtClean="0"/>
              <a:t>voting</a:t>
            </a:r>
            <a:r>
              <a:rPr lang="tr-TR" altLang="tr-TR" dirty="0" smtClean="0"/>
              <a:t>. </a:t>
            </a:r>
            <a:r>
              <a:rPr lang="tr-TR" altLang="tr-TR" dirty="0" err="1" smtClean="0"/>
              <a:t>Within</a:t>
            </a:r>
            <a:r>
              <a:rPr lang="tr-TR" altLang="tr-TR" dirty="0" smtClean="0"/>
              <a:t> </a:t>
            </a:r>
            <a:r>
              <a:rPr lang="tr-TR" altLang="tr-TR" dirty="0" err="1" smtClean="0"/>
              <a:t>the</a:t>
            </a:r>
            <a:r>
              <a:rPr lang="tr-TR" altLang="tr-TR" dirty="0" smtClean="0"/>
              <a:t> </a:t>
            </a:r>
            <a:r>
              <a:rPr lang="tr-TR" altLang="tr-TR" dirty="0" err="1" smtClean="0"/>
              <a:t>deadline</a:t>
            </a:r>
            <a:r>
              <a:rPr lang="tr-TR" altLang="tr-TR" dirty="0" smtClean="0"/>
              <a:t>, </a:t>
            </a:r>
            <a:r>
              <a:rPr lang="tr-TR" altLang="tr-TR" dirty="0" err="1" smtClean="0"/>
              <a:t>members</a:t>
            </a:r>
            <a:r>
              <a:rPr lang="tr-TR" altLang="tr-TR" dirty="0" smtClean="0"/>
              <a:t> </a:t>
            </a:r>
            <a:r>
              <a:rPr lang="tr-TR" altLang="tr-TR" dirty="0" err="1" smtClean="0"/>
              <a:t>should</a:t>
            </a:r>
            <a:r>
              <a:rPr lang="tr-TR" altLang="tr-TR" dirty="0" smtClean="0"/>
              <a:t> </a:t>
            </a:r>
            <a:r>
              <a:rPr lang="tr-TR" altLang="tr-TR" dirty="0" err="1" smtClean="0"/>
              <a:t>add</a:t>
            </a:r>
            <a:r>
              <a:rPr lang="tr-TR" altLang="tr-TR" dirty="0" smtClean="0"/>
              <a:t> </a:t>
            </a:r>
            <a:r>
              <a:rPr lang="tr-TR" altLang="tr-TR" dirty="0" err="1" smtClean="0"/>
              <a:t>their</a:t>
            </a:r>
            <a:r>
              <a:rPr lang="tr-TR" altLang="tr-TR" dirty="0" smtClean="0"/>
              <a:t> </a:t>
            </a:r>
            <a:r>
              <a:rPr lang="tr-TR" altLang="tr-TR" dirty="0" err="1" smtClean="0"/>
              <a:t>comments</a:t>
            </a:r>
            <a:r>
              <a:rPr lang="tr-TR" altLang="tr-TR" dirty="0" smtClean="0"/>
              <a:t> and </a:t>
            </a:r>
            <a:r>
              <a:rPr lang="tr-TR" altLang="tr-TR" dirty="0" err="1" smtClean="0"/>
              <a:t>cast</a:t>
            </a:r>
            <a:r>
              <a:rPr lang="tr-TR" altLang="tr-TR" dirty="0" smtClean="0"/>
              <a:t> </a:t>
            </a:r>
            <a:r>
              <a:rPr lang="tr-TR" altLang="tr-TR" dirty="0" err="1" smtClean="0"/>
              <a:t>vote</a:t>
            </a:r>
            <a:r>
              <a:rPr lang="tr-TR" altLang="tr-TR" dirty="0" smtClean="0"/>
              <a:t> on </a:t>
            </a:r>
            <a:r>
              <a:rPr lang="tr-TR" altLang="tr-TR" dirty="0" err="1" smtClean="0"/>
              <a:t>the</a:t>
            </a:r>
            <a:r>
              <a:rPr lang="tr-TR" altLang="tr-TR" dirty="0" smtClean="0"/>
              <a:t> </a:t>
            </a:r>
            <a:r>
              <a:rPr lang="tr-TR" altLang="tr-TR" dirty="0" err="1" smtClean="0"/>
              <a:t>system</a:t>
            </a:r>
            <a:r>
              <a:rPr lang="tr-TR" altLang="tr-TR" dirty="0" smtClean="0"/>
              <a:t>.</a:t>
            </a:r>
          </a:p>
          <a:p>
            <a:r>
              <a:rPr lang="en-US" altLang="tr-TR" dirty="0"/>
              <a:t>The final vote of the committee is cast by the </a:t>
            </a:r>
            <a:r>
              <a:rPr lang="en-US" altLang="tr-TR" dirty="0" smtClean="0"/>
              <a:t>chairman</a:t>
            </a:r>
            <a:r>
              <a:rPr lang="tr-TR" altLang="tr-TR" dirty="0" smtClean="0"/>
              <a:t>/</a:t>
            </a:r>
            <a:r>
              <a:rPr lang="tr-TR" altLang="tr-TR" dirty="0" err="1" smtClean="0"/>
              <a:t>vice</a:t>
            </a:r>
            <a:r>
              <a:rPr lang="tr-TR" altLang="tr-TR" dirty="0" smtClean="0"/>
              <a:t> </a:t>
            </a:r>
            <a:r>
              <a:rPr lang="tr-TR" altLang="tr-TR" dirty="0" err="1" smtClean="0"/>
              <a:t>chairman</a:t>
            </a:r>
            <a:r>
              <a:rPr lang="en-US" altLang="tr-TR" dirty="0" smtClean="0"/>
              <a:t> </a:t>
            </a:r>
            <a:r>
              <a:rPr lang="en-US" altLang="tr-TR" dirty="0"/>
              <a:t>who collates the comments and forms the </a:t>
            </a:r>
            <a:r>
              <a:rPr lang="en-US" altLang="tr-TR" dirty="0" err="1"/>
              <a:t>consessus</a:t>
            </a:r>
            <a:r>
              <a:rPr lang="en-US" altLang="tr-TR" dirty="0"/>
              <a:t> based </a:t>
            </a:r>
            <a:r>
              <a:rPr lang="en-US" altLang="tr-TR" dirty="0" err="1"/>
              <a:t>natianol</a:t>
            </a:r>
            <a:r>
              <a:rPr lang="en-US" altLang="tr-TR" dirty="0"/>
              <a:t> comment before the deadline. </a:t>
            </a:r>
          </a:p>
          <a:p>
            <a:endParaRPr lang="tr-TR" altLang="tr-TR" dirty="0" smtClean="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60421"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4856D0E0-6424-4384-AD6B-2F1AA92BCC62}" type="slidenum">
              <a:rPr lang="tr-TR" altLang="tr-TR" sz="1000" smtClean="0">
                <a:solidFill>
                  <a:srgbClr val="FF0000"/>
                </a:solidFill>
                <a:latin typeface="Verdana" pitchFamily="34" charset="0"/>
              </a:rPr>
              <a:pPr>
                <a:spcBef>
                  <a:spcPct val="0"/>
                </a:spcBef>
                <a:buClrTx/>
                <a:buSzTx/>
                <a:buFontTx/>
                <a:buNone/>
              </a:pPr>
              <a:t>45</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altLang="tr-TR" dirty="0" smtClean="0"/>
              <a:t>TSE </a:t>
            </a:r>
            <a:r>
              <a:rPr lang="tr-TR" altLang="tr-TR" dirty="0" err="1"/>
              <a:t>secreteriat</a:t>
            </a:r>
            <a:r>
              <a:rPr lang="tr-TR" altLang="tr-TR" dirty="0"/>
              <a:t> </a:t>
            </a:r>
            <a:r>
              <a:rPr lang="tr-TR" altLang="tr-TR" dirty="0" err="1" smtClean="0"/>
              <a:t>then</a:t>
            </a:r>
            <a:r>
              <a:rPr lang="tr-TR" altLang="tr-TR" dirty="0" smtClean="0"/>
              <a:t> </a:t>
            </a:r>
            <a:r>
              <a:rPr lang="tr-TR" altLang="tr-TR" dirty="0" err="1" smtClean="0"/>
              <a:t>submit</a:t>
            </a:r>
            <a:r>
              <a:rPr lang="tr-TR" altLang="tr-TR" dirty="0" smtClean="0"/>
              <a:t> </a:t>
            </a:r>
            <a:r>
              <a:rPr lang="tr-TR" altLang="tr-TR" dirty="0" err="1"/>
              <a:t>this</a:t>
            </a:r>
            <a:r>
              <a:rPr lang="tr-TR" altLang="tr-TR" dirty="0"/>
              <a:t> </a:t>
            </a:r>
            <a:r>
              <a:rPr lang="tr-TR" altLang="tr-TR" dirty="0" smtClean="0"/>
              <a:t>«</a:t>
            </a:r>
            <a:r>
              <a:rPr lang="tr-TR" altLang="tr-TR" b="1" dirty="0" err="1" smtClean="0"/>
              <a:t>national</a:t>
            </a:r>
            <a:r>
              <a:rPr lang="tr-TR" altLang="tr-TR" b="1" dirty="0" smtClean="0"/>
              <a:t> </a:t>
            </a:r>
            <a:r>
              <a:rPr lang="tr-TR" altLang="tr-TR" b="1" dirty="0" err="1"/>
              <a:t>comment</a:t>
            </a:r>
            <a:r>
              <a:rPr lang="tr-TR" altLang="tr-TR" dirty="0"/>
              <a:t>» </a:t>
            </a:r>
            <a:r>
              <a:rPr lang="tr-TR" altLang="tr-TR" dirty="0" err="1"/>
              <a:t>to</a:t>
            </a:r>
            <a:r>
              <a:rPr lang="tr-TR" altLang="tr-TR" dirty="0"/>
              <a:t> </a:t>
            </a:r>
            <a:r>
              <a:rPr lang="tr-TR" altLang="tr-TR" dirty="0" err="1" smtClean="0"/>
              <a:t>the</a:t>
            </a:r>
            <a:r>
              <a:rPr lang="tr-TR" altLang="tr-TR" dirty="0" smtClean="0"/>
              <a:t> </a:t>
            </a:r>
            <a:r>
              <a:rPr lang="tr-TR" altLang="tr-TR" dirty="0" err="1" smtClean="0"/>
              <a:t>relevant</a:t>
            </a:r>
            <a:r>
              <a:rPr lang="tr-TR" altLang="tr-TR" dirty="0" smtClean="0"/>
              <a:t> ISO/IEC/CEN/CENELEC </a:t>
            </a:r>
            <a:r>
              <a:rPr lang="tr-TR" altLang="tr-TR" dirty="0" err="1"/>
              <a:t>technical</a:t>
            </a:r>
            <a:r>
              <a:rPr lang="tr-TR" altLang="tr-TR" dirty="0"/>
              <a:t> </a:t>
            </a:r>
            <a:r>
              <a:rPr lang="tr-TR" altLang="tr-TR" dirty="0" err="1" smtClean="0"/>
              <a:t>committee</a:t>
            </a:r>
            <a:r>
              <a:rPr lang="tr-TR" altLang="tr-TR" dirty="0" smtClean="0"/>
              <a:t> </a:t>
            </a:r>
            <a:r>
              <a:rPr lang="tr-TR" altLang="tr-TR" dirty="0"/>
              <a:t>(</a:t>
            </a:r>
            <a:r>
              <a:rPr lang="tr-TR" altLang="tr-TR" dirty="0" err="1"/>
              <a:t>TCs</a:t>
            </a:r>
            <a:r>
              <a:rPr lang="tr-TR" altLang="tr-TR" dirty="0" smtClean="0"/>
              <a:t>) </a:t>
            </a:r>
            <a:r>
              <a:rPr lang="tr-TR" altLang="tr-TR" dirty="0" err="1" smtClean="0"/>
              <a:t>or</a:t>
            </a:r>
            <a:r>
              <a:rPr lang="tr-TR" altLang="tr-TR" dirty="0" smtClean="0"/>
              <a:t> </a:t>
            </a:r>
            <a:r>
              <a:rPr lang="tr-TR" altLang="tr-TR" dirty="0" err="1" smtClean="0"/>
              <a:t>cast</a:t>
            </a:r>
            <a:r>
              <a:rPr lang="tr-TR" altLang="tr-TR" dirty="0" smtClean="0"/>
              <a:t> </a:t>
            </a:r>
            <a:r>
              <a:rPr lang="tr-TR" altLang="tr-TR" dirty="0" err="1" smtClean="0"/>
              <a:t>national</a:t>
            </a:r>
            <a:r>
              <a:rPr lang="tr-TR" altLang="tr-TR" dirty="0" smtClean="0"/>
              <a:t> </a:t>
            </a:r>
            <a:r>
              <a:rPr lang="tr-TR" altLang="tr-TR" dirty="0" err="1" smtClean="0"/>
              <a:t>vote</a:t>
            </a:r>
            <a:r>
              <a:rPr lang="tr-TR" altLang="tr-TR" dirty="0" smtClean="0"/>
              <a:t> </a:t>
            </a:r>
            <a:r>
              <a:rPr lang="tr-TR" altLang="tr-TR" dirty="0" err="1" smtClean="0"/>
              <a:t>via</a:t>
            </a:r>
            <a:r>
              <a:rPr lang="tr-TR" altLang="tr-TR" dirty="0" smtClean="0"/>
              <a:t> </a:t>
            </a:r>
            <a:r>
              <a:rPr lang="tr-TR" altLang="tr-TR" dirty="0" err="1" smtClean="0"/>
              <a:t>electronic</a:t>
            </a:r>
            <a:r>
              <a:rPr lang="tr-TR" altLang="tr-TR" dirty="0" smtClean="0"/>
              <a:t> </a:t>
            </a:r>
            <a:r>
              <a:rPr lang="tr-TR" altLang="tr-TR" dirty="0" err="1" smtClean="0"/>
              <a:t>balloting</a:t>
            </a:r>
            <a:r>
              <a:rPr lang="tr-TR" altLang="tr-TR" dirty="0" smtClean="0"/>
              <a:t> </a:t>
            </a:r>
            <a:r>
              <a:rPr lang="tr-TR" altLang="tr-TR" dirty="0" err="1" smtClean="0"/>
              <a:t>application</a:t>
            </a:r>
            <a:r>
              <a:rPr lang="tr-TR" altLang="tr-TR" dirty="0" smtClean="0"/>
              <a:t>.</a:t>
            </a:r>
          </a:p>
          <a:p>
            <a:endParaRPr lang="tr-TR" altLang="tr-TR" dirty="0"/>
          </a:p>
          <a:p>
            <a:r>
              <a:rPr lang="en-US" dirty="0"/>
              <a:t>Other documents which are for information or comments only or announcements of any kind are sent </a:t>
            </a:r>
            <a:r>
              <a:rPr lang="tr-TR" dirty="0" err="1" smtClean="0"/>
              <a:t>through</a:t>
            </a:r>
            <a:r>
              <a:rPr lang="en-US" dirty="0" smtClean="0"/>
              <a:t> </a:t>
            </a:r>
            <a:r>
              <a:rPr lang="en-US" dirty="0"/>
              <a:t>e-mail to the committee members .</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46</a:t>
            </a:fld>
            <a:endParaRPr lang="tr-TR" altLang="tr-TR"/>
          </a:p>
        </p:txBody>
      </p:sp>
    </p:spTree>
    <p:extLst>
      <p:ext uri="{BB962C8B-B14F-4D97-AF65-F5344CB8AC3E}">
        <p14:creationId xmlns:p14="http://schemas.microsoft.com/office/powerpoint/2010/main" val="3594645671"/>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17"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a:solidFill>
                  <a:srgbClr val="FF0000"/>
                </a:solidFill>
                <a:effectLst>
                  <a:outerShdw blurRad="38100" dist="38100" dir="2700000" algn="tl">
                    <a:srgbClr val="C0C0C0"/>
                  </a:outerShdw>
                </a:effectLst>
              </a:rPr>
              <a:t>Standards Preparation Center</a:t>
            </a:r>
          </a:p>
          <a:p>
            <a:pPr eaLnBrk="1" hangingPunct="1">
              <a:defRPr/>
            </a:pPr>
            <a:endParaRPr lang="tr-TR"/>
          </a:p>
          <a:p>
            <a:pPr eaLnBrk="1" hangingPunct="1">
              <a:defRPr/>
            </a:pPr>
            <a:r>
              <a:rPr lang="en-US" sz="1000"/>
              <a:t>©</a:t>
            </a:r>
            <a:r>
              <a:rPr lang="tr-TR" sz="1000"/>
              <a:t>2010 Türk Standardları Enstitüsü</a:t>
            </a:r>
          </a:p>
        </p:txBody>
      </p:sp>
      <p:sp>
        <p:nvSpPr>
          <p:cNvPr id="48132"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2D85B042-0307-47A2-93E9-3DD8D68DC3E6}" type="slidenum">
              <a:rPr lang="tr-TR" altLang="tr-TR" sz="1000" smtClean="0">
                <a:solidFill>
                  <a:srgbClr val="FF0000"/>
                </a:solidFill>
                <a:latin typeface="Verdana" pitchFamily="34" charset="0"/>
              </a:rPr>
              <a:pPr>
                <a:spcBef>
                  <a:spcPct val="0"/>
                </a:spcBef>
                <a:buClrTx/>
                <a:buSzTx/>
                <a:buFontTx/>
                <a:buNone/>
              </a:pPr>
              <a:t>47</a:t>
            </a:fld>
            <a:endParaRPr lang="tr-TR" altLang="tr-TR" sz="1000" smtClean="0">
              <a:solidFill>
                <a:srgbClr val="FF0000"/>
              </a:solidFill>
              <a:latin typeface="Verdana" pitchFamily="34" charset="0"/>
            </a:endParaRPr>
          </a:p>
        </p:txBody>
      </p:sp>
      <p:sp>
        <p:nvSpPr>
          <p:cNvPr id="636930" name="Rectangle 2"/>
          <p:cNvSpPr>
            <a:spLocks noGrp="1" noChangeArrowheads="1"/>
          </p:cNvSpPr>
          <p:nvPr>
            <p:ph type="title"/>
          </p:nvPr>
        </p:nvSpPr>
        <p:spPr/>
        <p:txBody>
          <a:bodyPr/>
          <a:lstStyle/>
          <a:p>
            <a:pPr eaLnBrk="1" hangingPunct="1"/>
            <a:r>
              <a:rPr lang="tr-TR" altLang="tr-TR" sz="3200" smtClean="0"/>
              <a:t>  </a:t>
            </a:r>
            <a:r>
              <a:rPr lang="tr-TR" altLang="tr-TR" sz="2800" smtClean="0"/>
              <a:t>International and European standardization   </a:t>
            </a:r>
            <a:br>
              <a:rPr lang="tr-TR" altLang="tr-TR" sz="2800" smtClean="0"/>
            </a:br>
            <a:r>
              <a:rPr lang="tr-TR" altLang="tr-TR" sz="2800" smtClean="0"/>
              <a:t>  works</a:t>
            </a:r>
          </a:p>
        </p:txBody>
      </p:sp>
      <p:sp>
        <p:nvSpPr>
          <p:cNvPr id="636931" name="Rectangle 3"/>
          <p:cNvSpPr>
            <a:spLocks noChangeArrowheads="1"/>
          </p:cNvSpPr>
          <p:nvPr/>
        </p:nvSpPr>
        <p:spPr bwMode="auto">
          <a:xfrm>
            <a:off x="2124075" y="2132013"/>
            <a:ext cx="2881313" cy="91440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1200" u="none"/>
              <a:t>ISO,IEC, CEN VE CENELEC</a:t>
            </a:r>
          </a:p>
          <a:p>
            <a:pPr algn="ctr" eaLnBrk="1" hangingPunct="1">
              <a:spcBef>
                <a:spcPct val="0"/>
              </a:spcBef>
              <a:buClrTx/>
              <a:buSzTx/>
              <a:buFontTx/>
              <a:buNone/>
            </a:pPr>
            <a:r>
              <a:rPr lang="tr-TR" altLang="tr-TR" sz="1200" u="none"/>
              <a:t>DRAFT DOCUMENTS</a:t>
            </a:r>
          </a:p>
          <a:p>
            <a:pPr algn="ctr" eaLnBrk="1" hangingPunct="1">
              <a:spcBef>
                <a:spcPct val="0"/>
              </a:spcBef>
              <a:buClrTx/>
              <a:buSzTx/>
              <a:buFontTx/>
              <a:buNone/>
            </a:pPr>
            <a:r>
              <a:rPr lang="tr-TR" altLang="tr-TR" sz="1200" u="none"/>
              <a:t>NWI,CD,DIS,FDIS</a:t>
            </a:r>
          </a:p>
        </p:txBody>
      </p:sp>
      <p:sp>
        <p:nvSpPr>
          <p:cNvPr id="636932" name="Line 4"/>
          <p:cNvSpPr>
            <a:spLocks noChangeShapeType="1"/>
          </p:cNvSpPr>
          <p:nvPr/>
        </p:nvSpPr>
        <p:spPr bwMode="auto">
          <a:xfrm>
            <a:off x="5005388" y="2563813"/>
            <a:ext cx="10795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36933" name="Rectangle 5"/>
          <p:cNvSpPr>
            <a:spLocks noChangeArrowheads="1"/>
          </p:cNvSpPr>
          <p:nvPr/>
        </p:nvSpPr>
        <p:spPr bwMode="auto">
          <a:xfrm>
            <a:off x="6084888" y="2058988"/>
            <a:ext cx="1727200" cy="93662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2400" u="none"/>
              <a:t>TSE</a:t>
            </a:r>
          </a:p>
        </p:txBody>
      </p:sp>
      <p:sp>
        <p:nvSpPr>
          <p:cNvPr id="636934" name="Line 6"/>
          <p:cNvSpPr>
            <a:spLocks noChangeShapeType="1"/>
          </p:cNvSpPr>
          <p:nvPr/>
        </p:nvSpPr>
        <p:spPr bwMode="auto">
          <a:xfrm>
            <a:off x="6877050" y="2997200"/>
            <a:ext cx="0" cy="863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36935" name="Rectangle 7"/>
          <p:cNvSpPr>
            <a:spLocks noChangeArrowheads="1"/>
          </p:cNvSpPr>
          <p:nvPr/>
        </p:nvSpPr>
        <p:spPr bwMode="auto">
          <a:xfrm>
            <a:off x="5003800" y="3892550"/>
            <a:ext cx="3744913" cy="1081088"/>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2000" u="none"/>
              <a:t>Mirror Committees </a:t>
            </a:r>
          </a:p>
          <a:p>
            <a:pPr algn="ctr" eaLnBrk="1" hangingPunct="1">
              <a:spcBef>
                <a:spcPct val="0"/>
              </a:spcBef>
              <a:buClrTx/>
              <a:buSzTx/>
              <a:buFontTx/>
              <a:buNone/>
            </a:pPr>
            <a:r>
              <a:rPr lang="tr-TR" altLang="tr-TR" sz="2000" u="none"/>
              <a:t>and national technical</a:t>
            </a:r>
          </a:p>
          <a:p>
            <a:pPr algn="ctr" eaLnBrk="1" hangingPunct="1">
              <a:spcBef>
                <a:spcPct val="0"/>
              </a:spcBef>
              <a:buClrTx/>
              <a:buSzTx/>
              <a:buFontTx/>
              <a:buNone/>
            </a:pPr>
            <a:r>
              <a:rPr lang="tr-TR" altLang="tr-TR" sz="2000" u="none"/>
              <a:t> committees</a:t>
            </a:r>
          </a:p>
        </p:txBody>
      </p:sp>
      <p:sp>
        <p:nvSpPr>
          <p:cNvPr id="636936" name="Rectangle 8"/>
          <p:cNvSpPr>
            <a:spLocks noChangeArrowheads="1"/>
          </p:cNvSpPr>
          <p:nvPr/>
        </p:nvSpPr>
        <p:spPr bwMode="auto">
          <a:xfrm>
            <a:off x="2557463" y="4076700"/>
            <a:ext cx="2087562" cy="792163"/>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2400" u="none"/>
              <a:t>Examination</a:t>
            </a:r>
          </a:p>
        </p:txBody>
      </p:sp>
      <p:sp>
        <p:nvSpPr>
          <p:cNvPr id="636937" name="Rectangle 9"/>
          <p:cNvSpPr>
            <a:spLocks noChangeArrowheads="1"/>
          </p:cNvSpPr>
          <p:nvPr/>
        </p:nvSpPr>
        <p:spPr bwMode="auto">
          <a:xfrm>
            <a:off x="539750" y="3571875"/>
            <a:ext cx="1584325" cy="158432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eaLnBrk="1" hangingPunct="1">
              <a:spcBef>
                <a:spcPct val="0"/>
              </a:spcBef>
              <a:buClrTx/>
              <a:buSzTx/>
              <a:buFontTx/>
              <a:buNone/>
            </a:pPr>
            <a:r>
              <a:rPr lang="tr-TR" altLang="tr-TR" sz="2400" u="none"/>
              <a:t>National</a:t>
            </a:r>
          </a:p>
          <a:p>
            <a:pPr algn="ctr" eaLnBrk="1" hangingPunct="1">
              <a:spcBef>
                <a:spcPct val="0"/>
              </a:spcBef>
              <a:buClrTx/>
              <a:buSzTx/>
              <a:buFontTx/>
              <a:buNone/>
            </a:pPr>
            <a:r>
              <a:rPr lang="tr-TR" altLang="tr-TR" sz="2400" u="none"/>
              <a:t>Comment</a:t>
            </a:r>
          </a:p>
          <a:p>
            <a:pPr algn="ctr" eaLnBrk="1" hangingPunct="1">
              <a:spcBef>
                <a:spcPct val="0"/>
              </a:spcBef>
              <a:buClrTx/>
              <a:buSzTx/>
              <a:buFontTx/>
              <a:buNone/>
            </a:pPr>
            <a:r>
              <a:rPr lang="tr-TR" altLang="tr-TR" sz="2400" u="none"/>
              <a:t>and vote</a:t>
            </a:r>
          </a:p>
        </p:txBody>
      </p:sp>
      <p:sp>
        <p:nvSpPr>
          <p:cNvPr id="636938" name="Line 10"/>
          <p:cNvSpPr>
            <a:spLocks noChangeShapeType="1"/>
          </p:cNvSpPr>
          <p:nvPr/>
        </p:nvSpPr>
        <p:spPr bwMode="auto">
          <a:xfrm flipV="1">
            <a:off x="828675" y="3355975"/>
            <a:ext cx="0" cy="215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36939" name="Line 11"/>
          <p:cNvSpPr>
            <a:spLocks noChangeShapeType="1"/>
          </p:cNvSpPr>
          <p:nvPr/>
        </p:nvSpPr>
        <p:spPr bwMode="auto">
          <a:xfrm>
            <a:off x="828675" y="3355975"/>
            <a:ext cx="576103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36940" name="Line 12"/>
          <p:cNvSpPr>
            <a:spLocks noChangeShapeType="1"/>
          </p:cNvSpPr>
          <p:nvPr/>
        </p:nvSpPr>
        <p:spPr bwMode="auto">
          <a:xfrm flipV="1">
            <a:off x="6589713" y="2995613"/>
            <a:ext cx="0" cy="3603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36941" name="Line 13"/>
          <p:cNvSpPr>
            <a:spLocks noChangeShapeType="1"/>
          </p:cNvSpPr>
          <p:nvPr/>
        </p:nvSpPr>
        <p:spPr bwMode="auto">
          <a:xfrm flipH="1">
            <a:off x="5005388" y="2779713"/>
            <a:ext cx="10795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36942" name="Line 14"/>
          <p:cNvSpPr>
            <a:spLocks noChangeShapeType="1"/>
          </p:cNvSpPr>
          <p:nvPr/>
        </p:nvSpPr>
        <p:spPr bwMode="auto">
          <a:xfrm flipH="1">
            <a:off x="4645025" y="4435475"/>
            <a:ext cx="3603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36943" name="Line 15"/>
          <p:cNvSpPr>
            <a:spLocks noChangeShapeType="1"/>
          </p:cNvSpPr>
          <p:nvPr/>
        </p:nvSpPr>
        <p:spPr bwMode="auto">
          <a:xfrm flipH="1">
            <a:off x="2124075" y="4435475"/>
            <a:ext cx="4333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Tree>
    <p:extLst>
      <p:ext uri="{BB962C8B-B14F-4D97-AF65-F5344CB8AC3E}">
        <p14:creationId xmlns:p14="http://schemas.microsoft.com/office/powerpoint/2010/main" val="1058731849"/>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6930"/>
                                        </p:tgtEl>
                                        <p:attrNameLst>
                                          <p:attrName>style.visibility</p:attrName>
                                        </p:attrNameLst>
                                      </p:cBhvr>
                                      <p:to>
                                        <p:strVal val="visible"/>
                                      </p:to>
                                    </p:set>
                                    <p:animEffect transition="in" filter="fade">
                                      <p:cBhvr>
                                        <p:cTn id="7" dur="2000"/>
                                        <p:tgtEl>
                                          <p:spTgt spid="6369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6931"/>
                                        </p:tgtEl>
                                        <p:attrNameLst>
                                          <p:attrName>style.visibility</p:attrName>
                                        </p:attrNameLst>
                                      </p:cBhvr>
                                      <p:to>
                                        <p:strVal val="visible"/>
                                      </p:to>
                                    </p:set>
                                    <p:animEffect transition="in" filter="fade">
                                      <p:cBhvr>
                                        <p:cTn id="10" dur="2000"/>
                                        <p:tgtEl>
                                          <p:spTgt spid="6369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6932"/>
                                        </p:tgtEl>
                                        <p:attrNameLst>
                                          <p:attrName>style.visibility</p:attrName>
                                        </p:attrNameLst>
                                      </p:cBhvr>
                                      <p:to>
                                        <p:strVal val="visible"/>
                                      </p:to>
                                    </p:set>
                                    <p:animEffect transition="in" filter="fade">
                                      <p:cBhvr>
                                        <p:cTn id="13" dur="2000"/>
                                        <p:tgtEl>
                                          <p:spTgt spid="6369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36933"/>
                                        </p:tgtEl>
                                        <p:attrNameLst>
                                          <p:attrName>style.visibility</p:attrName>
                                        </p:attrNameLst>
                                      </p:cBhvr>
                                      <p:to>
                                        <p:strVal val="visible"/>
                                      </p:to>
                                    </p:set>
                                    <p:animEffect transition="in" filter="fade">
                                      <p:cBhvr>
                                        <p:cTn id="16" dur="2000"/>
                                        <p:tgtEl>
                                          <p:spTgt spid="6369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36934"/>
                                        </p:tgtEl>
                                        <p:attrNameLst>
                                          <p:attrName>style.visibility</p:attrName>
                                        </p:attrNameLst>
                                      </p:cBhvr>
                                      <p:to>
                                        <p:strVal val="visible"/>
                                      </p:to>
                                    </p:set>
                                    <p:animEffect transition="in" filter="fade">
                                      <p:cBhvr>
                                        <p:cTn id="19" dur="2000"/>
                                        <p:tgtEl>
                                          <p:spTgt spid="63693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36935"/>
                                        </p:tgtEl>
                                        <p:attrNameLst>
                                          <p:attrName>style.visibility</p:attrName>
                                        </p:attrNameLst>
                                      </p:cBhvr>
                                      <p:to>
                                        <p:strVal val="visible"/>
                                      </p:to>
                                    </p:set>
                                    <p:animEffect transition="in" filter="fade">
                                      <p:cBhvr>
                                        <p:cTn id="22" dur="2000"/>
                                        <p:tgtEl>
                                          <p:spTgt spid="63693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36936"/>
                                        </p:tgtEl>
                                        <p:attrNameLst>
                                          <p:attrName>style.visibility</p:attrName>
                                        </p:attrNameLst>
                                      </p:cBhvr>
                                      <p:to>
                                        <p:strVal val="visible"/>
                                      </p:to>
                                    </p:set>
                                    <p:animEffect transition="in" filter="fade">
                                      <p:cBhvr>
                                        <p:cTn id="25" dur="2000"/>
                                        <p:tgtEl>
                                          <p:spTgt spid="63693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36937"/>
                                        </p:tgtEl>
                                        <p:attrNameLst>
                                          <p:attrName>style.visibility</p:attrName>
                                        </p:attrNameLst>
                                      </p:cBhvr>
                                      <p:to>
                                        <p:strVal val="visible"/>
                                      </p:to>
                                    </p:set>
                                    <p:animEffect transition="in" filter="fade">
                                      <p:cBhvr>
                                        <p:cTn id="28" dur="2000"/>
                                        <p:tgtEl>
                                          <p:spTgt spid="63693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36938"/>
                                        </p:tgtEl>
                                        <p:attrNameLst>
                                          <p:attrName>style.visibility</p:attrName>
                                        </p:attrNameLst>
                                      </p:cBhvr>
                                      <p:to>
                                        <p:strVal val="visible"/>
                                      </p:to>
                                    </p:set>
                                    <p:animEffect transition="in" filter="fade">
                                      <p:cBhvr>
                                        <p:cTn id="31" dur="2000"/>
                                        <p:tgtEl>
                                          <p:spTgt spid="63693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36939"/>
                                        </p:tgtEl>
                                        <p:attrNameLst>
                                          <p:attrName>style.visibility</p:attrName>
                                        </p:attrNameLst>
                                      </p:cBhvr>
                                      <p:to>
                                        <p:strVal val="visible"/>
                                      </p:to>
                                    </p:set>
                                    <p:animEffect transition="in" filter="fade">
                                      <p:cBhvr>
                                        <p:cTn id="34" dur="2000"/>
                                        <p:tgtEl>
                                          <p:spTgt spid="63693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36940"/>
                                        </p:tgtEl>
                                        <p:attrNameLst>
                                          <p:attrName>style.visibility</p:attrName>
                                        </p:attrNameLst>
                                      </p:cBhvr>
                                      <p:to>
                                        <p:strVal val="visible"/>
                                      </p:to>
                                    </p:set>
                                    <p:animEffect transition="in" filter="fade">
                                      <p:cBhvr>
                                        <p:cTn id="37" dur="2000"/>
                                        <p:tgtEl>
                                          <p:spTgt spid="63694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36941"/>
                                        </p:tgtEl>
                                        <p:attrNameLst>
                                          <p:attrName>style.visibility</p:attrName>
                                        </p:attrNameLst>
                                      </p:cBhvr>
                                      <p:to>
                                        <p:strVal val="visible"/>
                                      </p:to>
                                    </p:set>
                                    <p:animEffect transition="in" filter="fade">
                                      <p:cBhvr>
                                        <p:cTn id="40" dur="2000"/>
                                        <p:tgtEl>
                                          <p:spTgt spid="63694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36942"/>
                                        </p:tgtEl>
                                        <p:attrNameLst>
                                          <p:attrName>style.visibility</p:attrName>
                                        </p:attrNameLst>
                                      </p:cBhvr>
                                      <p:to>
                                        <p:strVal val="visible"/>
                                      </p:to>
                                    </p:set>
                                    <p:animEffect transition="in" filter="fade">
                                      <p:cBhvr>
                                        <p:cTn id="43" dur="2000"/>
                                        <p:tgtEl>
                                          <p:spTgt spid="63694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36943"/>
                                        </p:tgtEl>
                                        <p:attrNameLst>
                                          <p:attrName>style.visibility</p:attrName>
                                        </p:attrNameLst>
                                      </p:cBhvr>
                                      <p:to>
                                        <p:strVal val="visible"/>
                                      </p:to>
                                    </p:set>
                                    <p:animEffect transition="in" filter="fade">
                                      <p:cBhvr>
                                        <p:cTn id="46" dur="2000"/>
                                        <p:tgtEl>
                                          <p:spTgt spid="6369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6930" grpId="0" animBg="1"/>
      <p:bldP spid="636931" grpId="0" animBg="1"/>
      <p:bldP spid="636932" grpId="0" animBg="1"/>
      <p:bldP spid="636933" grpId="0" animBg="1"/>
      <p:bldP spid="636934" grpId="0" animBg="1"/>
      <p:bldP spid="636935" grpId="0" animBg="1"/>
      <p:bldP spid="636936" grpId="0" animBg="1"/>
      <p:bldP spid="636937" grpId="0" animBg="1"/>
      <p:bldP spid="636938" grpId="0" animBg="1"/>
      <p:bldP spid="636939" grpId="0" animBg="1"/>
      <p:bldP spid="636940" grpId="0" animBg="1"/>
      <p:bldP spid="636941" grpId="0" animBg="1"/>
      <p:bldP spid="636942" grpId="0" animBg="1"/>
      <p:bldP spid="63694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Başlık 1"/>
          <p:cNvSpPr>
            <a:spLocks noGrp="1"/>
          </p:cNvSpPr>
          <p:nvPr>
            <p:ph type="title"/>
          </p:nvPr>
        </p:nvSpPr>
        <p:spPr/>
        <p:txBody>
          <a:bodyPr/>
          <a:lstStyle/>
          <a:p>
            <a:r>
              <a:rPr lang="tr-TR" altLang="tr-TR" sz="3200" smtClean="0"/>
              <a:t>International and European standardization </a:t>
            </a:r>
            <a:br>
              <a:rPr lang="tr-TR" altLang="tr-TR" sz="3200" smtClean="0"/>
            </a:br>
            <a:r>
              <a:rPr lang="tr-TR" altLang="tr-TR" sz="3200" smtClean="0"/>
              <a:t>  works</a:t>
            </a:r>
          </a:p>
        </p:txBody>
      </p:sp>
      <p:sp>
        <p:nvSpPr>
          <p:cNvPr id="3" name="İçerik Yer Tutucusu 2"/>
          <p:cNvSpPr>
            <a:spLocks noGrp="1"/>
          </p:cNvSpPr>
          <p:nvPr>
            <p:ph idx="1"/>
          </p:nvPr>
        </p:nvSpPr>
        <p:spPr>
          <a:xfrm>
            <a:off x="611560" y="1412776"/>
            <a:ext cx="8137525" cy="4530725"/>
          </a:xfrm>
        </p:spPr>
        <p:txBody>
          <a:bodyPr/>
          <a:lstStyle/>
          <a:p>
            <a:pPr marL="0" indent="0">
              <a:buFont typeface="Wingdings" pitchFamily="2" charset="2"/>
              <a:buNone/>
              <a:defRPr/>
            </a:pPr>
            <a:r>
              <a:rPr lang="tr-TR" dirty="0" err="1" smtClean="0"/>
              <a:t>Regarding</a:t>
            </a:r>
            <a:r>
              <a:rPr lang="tr-TR" dirty="0" smtClean="0"/>
              <a:t> </a:t>
            </a:r>
            <a:r>
              <a:rPr lang="tr-TR" dirty="0" err="1" smtClean="0"/>
              <a:t>international</a:t>
            </a:r>
            <a:r>
              <a:rPr lang="tr-TR" dirty="0" smtClean="0"/>
              <a:t> and </a:t>
            </a:r>
            <a:r>
              <a:rPr lang="tr-TR" dirty="0" err="1" smtClean="0"/>
              <a:t>european</a:t>
            </a:r>
            <a:r>
              <a:rPr lang="tr-TR" dirty="0" smtClean="0"/>
              <a:t> </a:t>
            </a:r>
            <a:r>
              <a:rPr lang="tr-TR" dirty="0" err="1" smtClean="0"/>
              <a:t>standardization</a:t>
            </a:r>
            <a:r>
              <a:rPr lang="tr-TR" dirty="0" smtClean="0"/>
              <a:t>, </a:t>
            </a:r>
            <a:r>
              <a:rPr lang="tr-TR" dirty="0" err="1" smtClean="0"/>
              <a:t>the</a:t>
            </a:r>
            <a:r>
              <a:rPr lang="tr-TR" dirty="0" smtClean="0"/>
              <a:t> </a:t>
            </a:r>
            <a:r>
              <a:rPr lang="tr-TR" dirty="0" err="1" smtClean="0"/>
              <a:t>following</a:t>
            </a:r>
            <a:r>
              <a:rPr lang="tr-TR" dirty="0" smtClean="0"/>
              <a:t> ISO, IEC, CEN, CENELEC </a:t>
            </a:r>
            <a:r>
              <a:rPr lang="tr-TR" dirty="0" err="1" smtClean="0"/>
              <a:t>draft</a:t>
            </a:r>
            <a:r>
              <a:rPr lang="tr-TR" dirty="0" smtClean="0"/>
              <a:t> </a:t>
            </a:r>
            <a:r>
              <a:rPr lang="tr-TR" dirty="0" err="1" smtClean="0"/>
              <a:t>documents</a:t>
            </a:r>
            <a:r>
              <a:rPr lang="tr-TR" dirty="0" smtClean="0"/>
              <a:t> </a:t>
            </a:r>
            <a:r>
              <a:rPr lang="tr-TR" dirty="0" err="1" smtClean="0"/>
              <a:t>are</a:t>
            </a:r>
            <a:r>
              <a:rPr lang="tr-TR" dirty="0" smtClean="0"/>
              <a:t> </a:t>
            </a:r>
            <a:r>
              <a:rPr lang="tr-TR" dirty="0" err="1" smtClean="0"/>
              <a:t>received</a:t>
            </a:r>
            <a:r>
              <a:rPr lang="tr-TR" dirty="0" smtClean="0"/>
              <a:t>;</a:t>
            </a:r>
          </a:p>
          <a:p>
            <a:pPr marL="0" indent="0">
              <a:buFont typeface="Wingdings" pitchFamily="2" charset="2"/>
              <a:buNone/>
              <a:defRPr/>
            </a:pPr>
            <a:endParaRPr lang="tr-TR" dirty="0" smtClean="0"/>
          </a:p>
          <a:p>
            <a:pPr>
              <a:defRPr/>
            </a:pPr>
            <a:r>
              <a:rPr lang="tr-TR" dirty="0" smtClean="0"/>
              <a:t>NWIP-New </a:t>
            </a:r>
            <a:r>
              <a:rPr lang="tr-TR" dirty="0" err="1" smtClean="0"/>
              <a:t>Work</a:t>
            </a:r>
            <a:r>
              <a:rPr lang="tr-TR" dirty="0" smtClean="0"/>
              <a:t> </a:t>
            </a:r>
            <a:r>
              <a:rPr lang="tr-TR" dirty="0" err="1" smtClean="0"/>
              <a:t>Item</a:t>
            </a:r>
            <a:r>
              <a:rPr lang="tr-TR" dirty="0" smtClean="0"/>
              <a:t> </a:t>
            </a:r>
            <a:r>
              <a:rPr lang="tr-TR" dirty="0" err="1" smtClean="0"/>
              <a:t>Proposal</a:t>
            </a:r>
            <a:r>
              <a:rPr lang="tr-TR" dirty="0" smtClean="0"/>
              <a:t>/NP</a:t>
            </a:r>
          </a:p>
          <a:p>
            <a:pPr>
              <a:defRPr/>
            </a:pPr>
            <a:r>
              <a:rPr lang="tr-TR" dirty="0" smtClean="0"/>
              <a:t>WD-</a:t>
            </a:r>
            <a:r>
              <a:rPr lang="tr-TR" dirty="0" err="1" smtClean="0"/>
              <a:t>Working</a:t>
            </a:r>
            <a:r>
              <a:rPr lang="tr-TR" dirty="0" smtClean="0"/>
              <a:t> </a:t>
            </a:r>
            <a:r>
              <a:rPr lang="tr-TR" dirty="0" err="1" smtClean="0"/>
              <a:t>Draft</a:t>
            </a:r>
            <a:endParaRPr lang="tr-TR" dirty="0" smtClean="0"/>
          </a:p>
          <a:p>
            <a:pPr>
              <a:defRPr/>
            </a:pPr>
            <a:r>
              <a:rPr lang="tr-TR" dirty="0" smtClean="0"/>
              <a:t>CD-</a:t>
            </a:r>
            <a:r>
              <a:rPr lang="tr-TR" dirty="0" err="1" smtClean="0"/>
              <a:t>Committee</a:t>
            </a:r>
            <a:r>
              <a:rPr lang="tr-TR" dirty="0" smtClean="0"/>
              <a:t> </a:t>
            </a:r>
            <a:r>
              <a:rPr lang="tr-TR" dirty="0" err="1" smtClean="0"/>
              <a:t>Draft</a:t>
            </a:r>
            <a:endParaRPr lang="tr-TR" dirty="0" smtClean="0"/>
          </a:p>
          <a:p>
            <a:pPr>
              <a:defRPr/>
            </a:pPr>
            <a:r>
              <a:rPr lang="tr-TR" dirty="0" smtClean="0"/>
              <a:t>DIS-</a:t>
            </a:r>
            <a:r>
              <a:rPr lang="tr-TR" dirty="0" err="1" smtClean="0"/>
              <a:t>Draft</a:t>
            </a:r>
            <a:r>
              <a:rPr lang="tr-TR" dirty="0" smtClean="0"/>
              <a:t> International </a:t>
            </a:r>
            <a:r>
              <a:rPr lang="tr-TR" dirty="0" err="1" smtClean="0"/>
              <a:t>Standard</a:t>
            </a:r>
            <a:r>
              <a:rPr lang="tr-TR" dirty="0" smtClean="0"/>
              <a:t>/CDV, </a:t>
            </a:r>
            <a:r>
              <a:rPr lang="tr-TR" dirty="0" err="1" smtClean="0"/>
              <a:t>prEN</a:t>
            </a:r>
            <a:endParaRPr lang="tr-TR" dirty="0" smtClean="0"/>
          </a:p>
          <a:p>
            <a:pPr>
              <a:defRPr/>
            </a:pPr>
            <a:r>
              <a:rPr lang="tr-TR" dirty="0" smtClean="0"/>
              <a:t>FDIS-Final </a:t>
            </a:r>
            <a:r>
              <a:rPr lang="tr-TR" dirty="0" err="1" smtClean="0"/>
              <a:t>Draft</a:t>
            </a:r>
            <a:r>
              <a:rPr lang="tr-TR" dirty="0" smtClean="0"/>
              <a:t> International </a:t>
            </a:r>
            <a:r>
              <a:rPr lang="tr-TR" dirty="0" err="1" smtClean="0"/>
              <a:t>Standard</a:t>
            </a:r>
            <a:r>
              <a:rPr lang="tr-TR" dirty="0" smtClean="0"/>
              <a:t>/</a:t>
            </a:r>
            <a:r>
              <a:rPr lang="tr-TR" dirty="0" err="1" smtClean="0"/>
              <a:t>FprEN</a:t>
            </a:r>
            <a:endParaRPr lang="tr-TR" dirty="0" smtClean="0"/>
          </a:p>
          <a:p>
            <a:pPr>
              <a:defRPr/>
            </a:pPr>
            <a:endParaRPr lang="tr-TR" dirty="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49157"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7E04893E-8E4E-4C1D-A87F-F56B7C940DC4}" type="slidenum">
              <a:rPr lang="tr-TR" altLang="tr-TR" sz="1000" smtClean="0">
                <a:solidFill>
                  <a:srgbClr val="FF0000"/>
                </a:solidFill>
                <a:latin typeface="Verdana" pitchFamily="34" charset="0"/>
              </a:rPr>
              <a:pPr>
                <a:spcBef>
                  <a:spcPct val="0"/>
                </a:spcBef>
                <a:buClrTx/>
                <a:buSzTx/>
                <a:buFontTx/>
                <a:buNone/>
              </a:pPr>
              <a:t>48</a:t>
            </a:fld>
            <a:endParaRPr lang="tr-TR" altLang="tr-TR" sz="1000" smtClean="0">
              <a:solidFill>
                <a:srgbClr val="FF0000"/>
              </a:solidFill>
              <a:latin typeface="Verdana" pitchFamily="34" charset="0"/>
            </a:endParaRPr>
          </a:p>
        </p:txBody>
      </p:sp>
    </p:spTree>
    <p:extLst>
      <p:ext uri="{BB962C8B-B14F-4D97-AF65-F5344CB8AC3E}">
        <p14:creationId xmlns:p14="http://schemas.microsoft.com/office/powerpoint/2010/main" val="1530235711"/>
      </p:ext>
    </p:extLst>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dirty="0" err="1">
                <a:solidFill>
                  <a:srgbClr val="FF0000"/>
                </a:solidFill>
                <a:effectLst>
                  <a:outerShdw blurRad="38100" dist="38100" dir="2700000" algn="tl">
                    <a:srgbClr val="C0C0C0"/>
                  </a:outerShdw>
                </a:effectLst>
              </a:rPr>
              <a:t>Standards</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Preparation</a:t>
            </a:r>
            <a:r>
              <a:rPr lang="tr-TR" sz="1000" dirty="0">
                <a:solidFill>
                  <a:srgbClr val="FF0000"/>
                </a:solidFill>
                <a:effectLst>
                  <a:outerShdw blurRad="38100" dist="38100" dir="2700000" algn="tl">
                    <a:srgbClr val="C0C0C0"/>
                  </a:outerShdw>
                </a:effectLst>
              </a:rPr>
              <a:t> Center</a:t>
            </a:r>
          </a:p>
          <a:p>
            <a:pPr eaLnBrk="1" hangingPunct="1">
              <a:defRPr/>
            </a:pPr>
            <a:endParaRPr lang="tr-TR" dirty="0"/>
          </a:p>
          <a:p>
            <a:pPr eaLnBrk="1" hangingPunct="1">
              <a:defRPr/>
            </a:pPr>
            <a:r>
              <a:rPr lang="en-US" sz="1000" dirty="0"/>
              <a:t>©</a:t>
            </a:r>
            <a:r>
              <a:rPr lang="tr-TR" sz="1000" dirty="0"/>
              <a:t>2010 Türk </a:t>
            </a:r>
            <a:r>
              <a:rPr lang="tr-TR" sz="1000" dirty="0" err="1"/>
              <a:t>Standardları</a:t>
            </a:r>
            <a:r>
              <a:rPr lang="tr-TR" sz="1000" dirty="0"/>
              <a:t> Enstitüsü</a:t>
            </a:r>
          </a:p>
        </p:txBody>
      </p:sp>
      <p:sp>
        <p:nvSpPr>
          <p:cNvPr id="50180"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75F54ED4-4D1F-4779-97CD-940FCC63185A}" type="slidenum">
              <a:rPr lang="tr-TR" altLang="tr-TR" sz="1000" smtClean="0">
                <a:solidFill>
                  <a:srgbClr val="FF0000"/>
                </a:solidFill>
                <a:latin typeface="Verdana" pitchFamily="34" charset="0"/>
              </a:rPr>
              <a:pPr>
                <a:spcBef>
                  <a:spcPct val="0"/>
                </a:spcBef>
                <a:buClrTx/>
                <a:buSzTx/>
                <a:buFontTx/>
                <a:buNone/>
              </a:pPr>
              <a:t>49</a:t>
            </a:fld>
            <a:endParaRPr lang="tr-TR" altLang="tr-TR" sz="1000" smtClean="0">
              <a:solidFill>
                <a:srgbClr val="FF0000"/>
              </a:solidFill>
              <a:latin typeface="Verdana" pitchFamily="34" charset="0"/>
            </a:endParaRPr>
          </a:p>
        </p:txBody>
      </p:sp>
      <p:sp>
        <p:nvSpPr>
          <p:cNvPr id="50181" name="Rectangle 2"/>
          <p:cNvSpPr>
            <a:spLocks noGrp="1" noChangeArrowheads="1"/>
          </p:cNvSpPr>
          <p:nvPr>
            <p:ph type="title"/>
          </p:nvPr>
        </p:nvSpPr>
        <p:spPr/>
        <p:txBody>
          <a:bodyPr/>
          <a:lstStyle/>
          <a:p>
            <a:pPr eaLnBrk="1" hangingPunct="1"/>
            <a:r>
              <a:rPr lang="tr-TR" altLang="tr-TR" sz="3200" smtClean="0"/>
              <a:t>  </a:t>
            </a:r>
            <a:r>
              <a:rPr lang="tr-TR" altLang="tr-TR" sz="2800" smtClean="0"/>
              <a:t>International and European standardization </a:t>
            </a:r>
            <a:br>
              <a:rPr lang="tr-TR" altLang="tr-TR" sz="2800" smtClean="0"/>
            </a:br>
            <a:r>
              <a:rPr lang="tr-TR" altLang="tr-TR" sz="2800" smtClean="0"/>
              <a:t>  works</a:t>
            </a:r>
          </a:p>
        </p:txBody>
      </p:sp>
      <p:sp>
        <p:nvSpPr>
          <p:cNvPr id="50182" name="Rectangle 3"/>
          <p:cNvSpPr>
            <a:spLocks noGrp="1" noChangeArrowheads="1"/>
          </p:cNvSpPr>
          <p:nvPr>
            <p:ph type="body" idx="1"/>
          </p:nvPr>
        </p:nvSpPr>
        <p:spPr>
          <a:xfrm>
            <a:off x="468313" y="1125538"/>
            <a:ext cx="8064500" cy="4530725"/>
          </a:xfrm>
        </p:spPr>
        <p:txBody>
          <a:bodyPr/>
          <a:lstStyle/>
          <a:p>
            <a:pPr eaLnBrk="1" hangingPunct="1">
              <a:buClr>
                <a:srgbClr val="666600"/>
              </a:buClr>
            </a:pPr>
            <a:r>
              <a:rPr lang="tr-TR" altLang="tr-TR" sz="2400" dirty="0" err="1" smtClean="0"/>
              <a:t>Documents</a:t>
            </a:r>
            <a:r>
              <a:rPr lang="tr-TR" altLang="tr-TR" sz="2400" dirty="0" smtClean="0"/>
              <a:t> </a:t>
            </a:r>
            <a:r>
              <a:rPr lang="tr-TR" altLang="tr-TR" sz="2400" dirty="0" err="1" smtClean="0"/>
              <a:t>are</a:t>
            </a:r>
            <a:r>
              <a:rPr lang="tr-TR" altLang="tr-TR" sz="2400" dirty="0" smtClean="0"/>
              <a:t> </a:t>
            </a:r>
            <a:r>
              <a:rPr lang="tr-TR" altLang="tr-TR" sz="2400" dirty="0" err="1" smtClean="0"/>
              <a:t>uploaded</a:t>
            </a:r>
            <a:r>
              <a:rPr lang="tr-TR" altLang="tr-TR" sz="2400" dirty="0" smtClean="0"/>
              <a:t> in </a:t>
            </a:r>
            <a:r>
              <a:rPr lang="tr-TR" altLang="tr-TR" sz="2400" b="1" dirty="0" smtClean="0"/>
              <a:t>Standard.NET</a:t>
            </a:r>
            <a:r>
              <a:rPr lang="tr-TR" altLang="tr-TR" sz="2400" dirty="0" smtClean="0"/>
              <a:t> </a:t>
            </a:r>
            <a:r>
              <a:rPr lang="tr-TR" altLang="tr-TR" sz="2400" dirty="0" smtClean="0"/>
              <a:t>software </a:t>
            </a:r>
            <a:r>
              <a:rPr lang="tr-TR" altLang="tr-TR" sz="2400" dirty="0" err="1" smtClean="0"/>
              <a:t>for</a:t>
            </a:r>
            <a:r>
              <a:rPr lang="tr-TR" altLang="tr-TR" sz="2400" dirty="0" smtClean="0"/>
              <a:t> </a:t>
            </a:r>
            <a:r>
              <a:rPr lang="tr-TR" altLang="tr-TR" sz="2400" dirty="0" err="1" smtClean="0"/>
              <a:t>comments</a:t>
            </a:r>
            <a:r>
              <a:rPr lang="tr-TR" altLang="tr-TR" sz="2400" dirty="0" smtClean="0"/>
              <a:t> and/</a:t>
            </a:r>
            <a:r>
              <a:rPr lang="tr-TR" altLang="tr-TR" sz="2400" dirty="0" err="1" smtClean="0"/>
              <a:t>or</a:t>
            </a:r>
            <a:r>
              <a:rPr lang="tr-TR" altLang="tr-TR" sz="2400" dirty="0" smtClean="0"/>
              <a:t> </a:t>
            </a:r>
            <a:r>
              <a:rPr lang="tr-TR" altLang="tr-TR" sz="2400" dirty="0" err="1" smtClean="0"/>
              <a:t>vote</a:t>
            </a:r>
            <a:r>
              <a:rPr lang="tr-TR" altLang="tr-TR" sz="2400" dirty="0" smtClean="0"/>
              <a:t>. </a:t>
            </a:r>
            <a:r>
              <a:rPr lang="tr-TR" altLang="tr-TR" sz="2400" dirty="0" err="1" smtClean="0"/>
              <a:t>Mirror</a:t>
            </a:r>
            <a:r>
              <a:rPr lang="tr-TR" altLang="tr-TR" sz="2400" dirty="0" smtClean="0"/>
              <a:t> </a:t>
            </a:r>
            <a:r>
              <a:rPr lang="tr-TR" altLang="tr-TR" sz="2400" dirty="0" err="1" smtClean="0"/>
              <a:t>committees</a:t>
            </a:r>
            <a:r>
              <a:rPr lang="tr-TR" altLang="tr-TR" sz="2400" dirty="0" smtClean="0"/>
              <a:t> and </a:t>
            </a:r>
            <a:r>
              <a:rPr lang="tr-TR" altLang="tr-TR" sz="2400" dirty="0" err="1" smtClean="0"/>
              <a:t>specialized</a:t>
            </a:r>
            <a:r>
              <a:rPr lang="tr-TR" altLang="tr-TR" sz="2400" dirty="0" smtClean="0"/>
              <a:t> </a:t>
            </a:r>
            <a:r>
              <a:rPr lang="tr-TR" altLang="tr-TR" sz="2400" dirty="0" err="1" smtClean="0"/>
              <a:t>committees</a:t>
            </a:r>
            <a:r>
              <a:rPr lang="tr-TR" altLang="tr-TR" sz="2400" dirty="0" smtClean="0"/>
              <a:t> </a:t>
            </a:r>
            <a:r>
              <a:rPr lang="tr-TR" altLang="tr-TR" sz="2400" dirty="0" err="1" smtClean="0"/>
              <a:t>examine</a:t>
            </a:r>
            <a:r>
              <a:rPr lang="tr-TR" altLang="tr-TR" sz="2400" dirty="0" smtClean="0"/>
              <a:t> </a:t>
            </a:r>
            <a:r>
              <a:rPr lang="tr-TR" altLang="tr-TR" sz="2400" dirty="0" err="1" smtClean="0"/>
              <a:t>the</a:t>
            </a:r>
            <a:r>
              <a:rPr lang="tr-TR" altLang="tr-TR" sz="2400" dirty="0" smtClean="0"/>
              <a:t> </a:t>
            </a:r>
            <a:r>
              <a:rPr lang="tr-TR" altLang="tr-TR" sz="2400" dirty="0" err="1" smtClean="0"/>
              <a:t>documents</a:t>
            </a:r>
            <a:r>
              <a:rPr lang="tr-TR" altLang="tr-TR" sz="2400" dirty="0" smtClean="0"/>
              <a:t> and </a:t>
            </a:r>
            <a:r>
              <a:rPr lang="tr-TR" altLang="tr-TR" sz="2400" dirty="0" err="1" smtClean="0"/>
              <a:t>prepare</a:t>
            </a:r>
            <a:r>
              <a:rPr lang="tr-TR" altLang="tr-TR" sz="2400" dirty="0" smtClean="0"/>
              <a:t> a </a:t>
            </a:r>
            <a:r>
              <a:rPr lang="tr-TR" altLang="tr-TR" sz="2400" dirty="0" err="1" smtClean="0"/>
              <a:t>consensus</a:t>
            </a:r>
            <a:r>
              <a:rPr lang="tr-TR" altLang="tr-TR" sz="2400" dirty="0" smtClean="0"/>
              <a:t> </a:t>
            </a:r>
            <a:r>
              <a:rPr lang="tr-TR" altLang="tr-TR" sz="2400" dirty="0" err="1" smtClean="0"/>
              <a:t>based</a:t>
            </a:r>
            <a:r>
              <a:rPr lang="tr-TR" altLang="tr-TR" sz="2400" dirty="0" smtClean="0"/>
              <a:t> </a:t>
            </a:r>
            <a:r>
              <a:rPr lang="tr-TR" altLang="tr-TR" sz="2400" dirty="0" err="1" smtClean="0"/>
              <a:t>national</a:t>
            </a:r>
            <a:r>
              <a:rPr lang="tr-TR" altLang="tr-TR" sz="2400" dirty="0" smtClean="0"/>
              <a:t> </a:t>
            </a:r>
            <a:r>
              <a:rPr lang="tr-TR" altLang="tr-TR" sz="2400" dirty="0" err="1" smtClean="0"/>
              <a:t>position</a:t>
            </a:r>
            <a:r>
              <a:rPr lang="tr-TR" altLang="tr-TR" sz="2400" dirty="0" smtClean="0"/>
              <a:t>.</a:t>
            </a:r>
          </a:p>
          <a:p>
            <a:pPr eaLnBrk="1" hangingPunct="1">
              <a:buClr>
                <a:srgbClr val="666600"/>
              </a:buClr>
            </a:pPr>
            <a:endParaRPr lang="tr-TR" altLang="tr-TR" sz="2400" dirty="0" smtClean="0"/>
          </a:p>
          <a:p>
            <a:pPr eaLnBrk="1" hangingPunct="1">
              <a:buClr>
                <a:srgbClr val="666600"/>
              </a:buClr>
            </a:pPr>
            <a:r>
              <a:rPr lang="tr-TR" altLang="tr-TR" sz="2400" dirty="0" err="1" smtClean="0"/>
              <a:t>The</a:t>
            </a:r>
            <a:r>
              <a:rPr lang="tr-TR" altLang="tr-TR" sz="2400" dirty="0" smtClean="0"/>
              <a:t> </a:t>
            </a:r>
            <a:r>
              <a:rPr lang="tr-TR" altLang="tr-TR" sz="2400" dirty="0" err="1" smtClean="0"/>
              <a:t>secretary</a:t>
            </a:r>
            <a:r>
              <a:rPr lang="tr-TR" altLang="tr-TR" sz="2400" dirty="0" smtClean="0"/>
              <a:t> of </a:t>
            </a:r>
            <a:r>
              <a:rPr lang="tr-TR" altLang="tr-TR" sz="2400" dirty="0" err="1" smtClean="0"/>
              <a:t>the</a:t>
            </a:r>
            <a:r>
              <a:rPr lang="tr-TR" altLang="tr-TR" sz="2400" dirty="0" smtClean="0"/>
              <a:t> </a:t>
            </a:r>
            <a:r>
              <a:rPr lang="tr-TR" altLang="tr-TR" sz="2400" dirty="0" err="1" smtClean="0"/>
              <a:t>mirror</a:t>
            </a:r>
            <a:r>
              <a:rPr lang="tr-TR" altLang="tr-TR" sz="2400" dirty="0" smtClean="0"/>
              <a:t> </a:t>
            </a:r>
            <a:r>
              <a:rPr lang="tr-TR" altLang="tr-TR" sz="2400" dirty="0" err="1" smtClean="0"/>
              <a:t>committee</a:t>
            </a:r>
            <a:r>
              <a:rPr lang="tr-TR" altLang="tr-TR" sz="2400" dirty="0" smtClean="0"/>
              <a:t> </a:t>
            </a:r>
            <a:r>
              <a:rPr lang="tr-TR" altLang="tr-TR" sz="2400" dirty="0" err="1" smtClean="0"/>
              <a:t>casts</a:t>
            </a:r>
            <a:r>
              <a:rPr lang="tr-TR" altLang="tr-TR" sz="2400" dirty="0" smtClean="0"/>
              <a:t> </a:t>
            </a:r>
            <a:r>
              <a:rPr lang="tr-TR" altLang="tr-TR" sz="2400" dirty="0" err="1" smtClean="0"/>
              <a:t>vote</a:t>
            </a:r>
            <a:r>
              <a:rPr lang="tr-TR" altLang="tr-TR" sz="2400" dirty="0" smtClean="0"/>
              <a:t> </a:t>
            </a:r>
            <a:r>
              <a:rPr lang="tr-TR" altLang="tr-TR" sz="2400" dirty="0" err="1" smtClean="0"/>
              <a:t>or</a:t>
            </a:r>
            <a:r>
              <a:rPr lang="tr-TR" altLang="tr-TR" sz="2400" dirty="0" smtClean="0"/>
              <a:t> </a:t>
            </a:r>
            <a:r>
              <a:rPr lang="tr-TR" altLang="tr-TR" sz="2400" dirty="0" err="1" smtClean="0"/>
              <a:t>send</a:t>
            </a:r>
            <a:r>
              <a:rPr lang="tr-TR" altLang="tr-TR" sz="2400" dirty="0" smtClean="0"/>
              <a:t> </a:t>
            </a:r>
            <a:r>
              <a:rPr lang="tr-TR" altLang="tr-TR" sz="2400" dirty="0" err="1" smtClean="0"/>
              <a:t>the</a:t>
            </a:r>
            <a:r>
              <a:rPr lang="tr-TR" altLang="tr-TR" sz="2400" dirty="0" smtClean="0"/>
              <a:t> </a:t>
            </a:r>
            <a:r>
              <a:rPr lang="tr-TR" altLang="tr-TR" sz="2400" dirty="0" err="1" smtClean="0"/>
              <a:t>national</a:t>
            </a:r>
            <a:r>
              <a:rPr lang="tr-TR" altLang="tr-TR" sz="2400" dirty="0" smtClean="0"/>
              <a:t> </a:t>
            </a:r>
            <a:r>
              <a:rPr lang="tr-TR" altLang="tr-TR" sz="2400" dirty="0" err="1" smtClean="0"/>
              <a:t>comments</a:t>
            </a:r>
            <a:r>
              <a:rPr lang="tr-TR" altLang="tr-TR" sz="2400" dirty="0" smtClean="0"/>
              <a:t> </a:t>
            </a:r>
            <a:r>
              <a:rPr lang="tr-TR" altLang="tr-TR" sz="2400" dirty="0" err="1" smtClean="0"/>
              <a:t>to</a:t>
            </a:r>
            <a:r>
              <a:rPr lang="tr-TR" altLang="tr-TR" sz="2400" dirty="0" smtClean="0"/>
              <a:t> </a:t>
            </a:r>
            <a:r>
              <a:rPr lang="tr-TR" altLang="tr-TR" sz="2400" dirty="0" err="1" smtClean="0"/>
              <a:t>the</a:t>
            </a:r>
            <a:r>
              <a:rPr lang="tr-TR" altLang="tr-TR" sz="2400" dirty="0" smtClean="0"/>
              <a:t> </a:t>
            </a:r>
            <a:r>
              <a:rPr lang="tr-TR" altLang="tr-TR" sz="2400" dirty="0" err="1" smtClean="0"/>
              <a:t>relevant</a:t>
            </a:r>
            <a:r>
              <a:rPr lang="tr-TR" altLang="tr-TR" sz="2400" dirty="0" smtClean="0"/>
              <a:t> ISO, IEC, CEN, CENELEC </a:t>
            </a:r>
            <a:r>
              <a:rPr lang="tr-TR" altLang="tr-TR" sz="2400" dirty="0" err="1" smtClean="0"/>
              <a:t>secretaries</a:t>
            </a:r>
            <a:r>
              <a:rPr lang="tr-TR" altLang="tr-TR" sz="2400" dirty="0" smtClean="0"/>
              <a:t>.</a:t>
            </a:r>
          </a:p>
        </p:txBody>
      </p:sp>
    </p:spTree>
    <p:extLst>
      <p:ext uri="{BB962C8B-B14F-4D97-AF65-F5344CB8AC3E}">
        <p14:creationId xmlns:p14="http://schemas.microsoft.com/office/powerpoint/2010/main" val="4143595188"/>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Başlık 1"/>
          <p:cNvSpPr>
            <a:spLocks noGrp="1"/>
          </p:cNvSpPr>
          <p:nvPr>
            <p:ph type="title"/>
          </p:nvPr>
        </p:nvSpPr>
        <p:spPr/>
        <p:txBody>
          <a:bodyPr/>
          <a:lstStyle/>
          <a:p>
            <a:r>
              <a:rPr lang="en-US" altLang="tr-TR" sz="3600" smtClean="0"/>
              <a:t>Main activities of TSE</a:t>
            </a:r>
            <a:endParaRPr lang="tr-TR" altLang="tr-TR" sz="3600" smtClean="0"/>
          </a:p>
        </p:txBody>
      </p:sp>
      <p:sp>
        <p:nvSpPr>
          <p:cNvPr id="18435" name="İçerik Yer Tutucusu 2"/>
          <p:cNvSpPr>
            <a:spLocks noGrp="1"/>
          </p:cNvSpPr>
          <p:nvPr>
            <p:ph idx="1"/>
          </p:nvPr>
        </p:nvSpPr>
        <p:spPr>
          <a:xfrm>
            <a:off x="755650" y="1635125"/>
            <a:ext cx="7777163" cy="4530725"/>
          </a:xfrm>
        </p:spPr>
        <p:txBody>
          <a:bodyPr/>
          <a:lstStyle/>
          <a:p>
            <a:pPr>
              <a:defRPr/>
            </a:pPr>
            <a:r>
              <a:rPr lang="en-US" altLang="tr-TR" dirty="0" smtClean="0"/>
              <a:t>	</a:t>
            </a:r>
            <a:r>
              <a:rPr lang="en-US" altLang="tr-TR" sz="2400" dirty="0" smtClean="0"/>
              <a:t>Standard preparation,</a:t>
            </a:r>
          </a:p>
          <a:p>
            <a:pPr>
              <a:defRPr/>
            </a:pPr>
            <a:r>
              <a:rPr lang="en-US" altLang="tr-TR" sz="2400" dirty="0" smtClean="0"/>
              <a:t>	</a:t>
            </a:r>
            <a:r>
              <a:rPr lang="tr-TR" altLang="tr-TR" sz="2400" dirty="0" smtClean="0"/>
              <a:t>C</a:t>
            </a:r>
            <a:r>
              <a:rPr lang="en-US" altLang="tr-TR" sz="2400" dirty="0" err="1" smtClean="0"/>
              <a:t>ertification</a:t>
            </a:r>
            <a:r>
              <a:rPr lang="en-US" altLang="tr-TR" sz="2400" dirty="0" smtClean="0"/>
              <a:t> of product</a:t>
            </a:r>
            <a:r>
              <a:rPr lang="tr-TR" altLang="tr-TR" sz="2400" dirty="0" smtClean="0"/>
              <a:t>s</a:t>
            </a:r>
            <a:r>
              <a:rPr lang="en-US" altLang="tr-TR" sz="2400" dirty="0" smtClean="0"/>
              <a:t>, service</a:t>
            </a:r>
            <a:r>
              <a:rPr lang="tr-TR" altLang="tr-TR" sz="2400" dirty="0"/>
              <a:t>s</a:t>
            </a:r>
            <a:r>
              <a:rPr lang="en-US" altLang="tr-TR" sz="2400" dirty="0" smtClean="0"/>
              <a:t>, information </a:t>
            </a:r>
            <a:r>
              <a:rPr lang="tr-TR" altLang="tr-TR" sz="2400" dirty="0" smtClean="0"/>
              <a:t>	</a:t>
            </a:r>
            <a:r>
              <a:rPr lang="en-US" altLang="tr-TR" sz="2400" dirty="0" smtClean="0"/>
              <a:t>technologies, system</a:t>
            </a:r>
            <a:r>
              <a:rPr lang="tr-TR" altLang="tr-TR" sz="2400" dirty="0" smtClean="0"/>
              <a:t>s</a:t>
            </a:r>
            <a:r>
              <a:rPr lang="en-US" altLang="tr-TR" sz="2400" dirty="0" smtClean="0"/>
              <a:t> and personnel,</a:t>
            </a:r>
          </a:p>
          <a:p>
            <a:pPr>
              <a:defRPr/>
            </a:pPr>
            <a:r>
              <a:rPr lang="en-US" altLang="tr-TR" sz="2400" dirty="0" smtClean="0"/>
              <a:t>	</a:t>
            </a:r>
            <a:r>
              <a:rPr lang="tr-TR" altLang="tr-TR" sz="2400" dirty="0" smtClean="0"/>
              <a:t>S</a:t>
            </a:r>
            <a:r>
              <a:rPr lang="en-US" altLang="tr-TR" sz="2400" dirty="0" err="1" smtClean="0"/>
              <a:t>urveillance</a:t>
            </a:r>
            <a:r>
              <a:rPr lang="en-US" altLang="tr-TR" sz="2400" dirty="0" smtClean="0"/>
              <a:t> and inspection,</a:t>
            </a:r>
          </a:p>
          <a:p>
            <a:pPr>
              <a:defRPr/>
            </a:pPr>
            <a:r>
              <a:rPr lang="en-US" altLang="tr-TR" sz="2400" dirty="0" smtClean="0"/>
              <a:t>	</a:t>
            </a:r>
            <a:r>
              <a:rPr lang="tr-TR" altLang="tr-TR" sz="2400" dirty="0" smtClean="0"/>
              <a:t>L</a:t>
            </a:r>
            <a:r>
              <a:rPr lang="en-US" altLang="tr-TR" sz="2400" dirty="0" err="1" smtClean="0"/>
              <a:t>aboratory</a:t>
            </a:r>
            <a:r>
              <a:rPr lang="en-US" altLang="tr-TR" sz="2400" dirty="0" smtClean="0"/>
              <a:t> services; testing and calibration,</a:t>
            </a:r>
          </a:p>
          <a:p>
            <a:pPr>
              <a:defRPr/>
            </a:pPr>
            <a:r>
              <a:rPr lang="en-US" altLang="tr-TR" sz="2400" dirty="0" smtClean="0"/>
              <a:t>	</a:t>
            </a:r>
            <a:r>
              <a:rPr lang="tr-TR" altLang="tr-TR" sz="2400" dirty="0" smtClean="0"/>
              <a:t>A</a:t>
            </a:r>
            <a:r>
              <a:rPr lang="en-US" altLang="tr-TR" sz="2400" dirty="0" err="1" smtClean="0"/>
              <a:t>utomotive</a:t>
            </a:r>
            <a:r>
              <a:rPr lang="en-US" altLang="tr-TR" sz="2400" dirty="0" smtClean="0"/>
              <a:t> services, </a:t>
            </a:r>
          </a:p>
          <a:p>
            <a:pPr>
              <a:defRPr/>
            </a:pPr>
            <a:r>
              <a:rPr lang="en-US" altLang="tr-TR" sz="2400" dirty="0" smtClean="0"/>
              <a:t>	</a:t>
            </a:r>
            <a:r>
              <a:rPr lang="tr-TR" altLang="tr-TR" sz="2400" dirty="0" smtClean="0"/>
              <a:t>T</a:t>
            </a:r>
            <a:r>
              <a:rPr lang="en-US" altLang="tr-TR" sz="2400" dirty="0" smtClean="0"/>
              <a:t>raining services</a:t>
            </a:r>
          </a:p>
          <a:p>
            <a:pPr marL="0" indent="0">
              <a:buFont typeface="Wingdings" pitchFamily="2" charset="2"/>
              <a:buNone/>
              <a:defRPr/>
            </a:pPr>
            <a:endParaRPr lang="tr-TR" altLang="tr-TR" dirty="0" smtClean="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18437"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00FA787B-1CC0-462E-AC57-A99D5B4F20B4}" type="slidenum">
              <a:rPr lang="tr-TR" altLang="tr-TR" sz="1000" smtClean="0">
                <a:solidFill>
                  <a:srgbClr val="FF0000"/>
                </a:solidFill>
                <a:latin typeface="Verdana" pitchFamily="34" charset="0"/>
              </a:rPr>
              <a:pPr>
                <a:spcBef>
                  <a:spcPct val="0"/>
                </a:spcBef>
                <a:buClrTx/>
                <a:buSzTx/>
                <a:buFontTx/>
                <a:buNone/>
              </a:pPr>
              <a:t>5</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Başlık 1"/>
          <p:cNvSpPr>
            <a:spLocks noGrp="1"/>
          </p:cNvSpPr>
          <p:nvPr>
            <p:ph type="title"/>
          </p:nvPr>
        </p:nvSpPr>
        <p:spPr>
          <a:xfrm>
            <a:off x="0" y="15506"/>
            <a:ext cx="9144000" cy="1052513"/>
          </a:xfrm>
        </p:spPr>
        <p:txBody>
          <a:bodyPr/>
          <a:lstStyle/>
          <a:p>
            <a:r>
              <a:rPr lang="tr-TR" altLang="tr-TR" sz="3200" dirty="0" err="1" smtClean="0"/>
              <a:t>Attending</a:t>
            </a:r>
            <a:r>
              <a:rPr lang="tr-TR" altLang="tr-TR" sz="3200" dirty="0" smtClean="0"/>
              <a:t> </a:t>
            </a:r>
            <a:r>
              <a:rPr lang="tr-TR" altLang="tr-TR" sz="3200" dirty="0" err="1" smtClean="0"/>
              <a:t>the</a:t>
            </a:r>
            <a:r>
              <a:rPr lang="tr-TR" altLang="tr-TR" sz="3200" dirty="0" smtClean="0"/>
              <a:t> ISO/IEC/CEN/CENELEC Technical </a:t>
            </a:r>
            <a:r>
              <a:rPr lang="tr-TR" altLang="tr-TR" sz="3200" dirty="0" err="1" smtClean="0"/>
              <a:t>Committees</a:t>
            </a:r>
            <a:r>
              <a:rPr lang="tr-TR" altLang="tr-TR" sz="3200" dirty="0" smtClean="0"/>
              <a:t> </a:t>
            </a:r>
            <a:r>
              <a:rPr lang="tr-TR" altLang="tr-TR" sz="3200" dirty="0"/>
              <a:t>(</a:t>
            </a:r>
            <a:r>
              <a:rPr lang="tr-TR" altLang="tr-TR" sz="3200" dirty="0" err="1"/>
              <a:t>TCs</a:t>
            </a:r>
            <a:r>
              <a:rPr lang="tr-TR" altLang="tr-TR" sz="3200" dirty="0" smtClean="0"/>
              <a:t>) </a:t>
            </a:r>
            <a:r>
              <a:rPr lang="tr-TR" altLang="tr-TR" sz="3200" dirty="0" err="1" smtClean="0"/>
              <a:t>Meetings</a:t>
            </a:r>
            <a:endParaRPr lang="tr-TR" altLang="tr-TR" sz="3200" dirty="0" smtClean="0"/>
          </a:p>
        </p:txBody>
      </p:sp>
      <p:sp>
        <p:nvSpPr>
          <p:cNvPr id="61443" name="İçerik Yer Tutucusu 2"/>
          <p:cNvSpPr>
            <a:spLocks noGrp="1"/>
          </p:cNvSpPr>
          <p:nvPr>
            <p:ph idx="1"/>
          </p:nvPr>
        </p:nvSpPr>
        <p:spPr>
          <a:xfrm>
            <a:off x="395536" y="1484784"/>
            <a:ext cx="8568952" cy="4530725"/>
          </a:xfrm>
        </p:spPr>
        <p:txBody>
          <a:bodyPr/>
          <a:lstStyle/>
          <a:p>
            <a:r>
              <a:rPr lang="tr-TR" altLang="tr-TR" dirty="0" smtClean="0"/>
              <a:t>TSE </a:t>
            </a:r>
            <a:r>
              <a:rPr lang="tr-TR" altLang="tr-TR" dirty="0" err="1" smtClean="0"/>
              <a:t>announces</a:t>
            </a:r>
            <a:r>
              <a:rPr lang="tr-TR" altLang="tr-TR" dirty="0" smtClean="0"/>
              <a:t> </a:t>
            </a:r>
            <a:r>
              <a:rPr lang="tr-TR" altLang="tr-TR" dirty="0" err="1" smtClean="0"/>
              <a:t>the</a:t>
            </a:r>
            <a:r>
              <a:rPr lang="tr-TR" altLang="tr-TR" dirty="0" smtClean="0"/>
              <a:t> </a:t>
            </a:r>
            <a:r>
              <a:rPr lang="tr-TR" altLang="tr-TR" dirty="0" err="1" smtClean="0"/>
              <a:t>meetings</a:t>
            </a:r>
            <a:r>
              <a:rPr lang="tr-TR" altLang="tr-TR" dirty="0" smtClean="0"/>
              <a:t> and </a:t>
            </a:r>
            <a:r>
              <a:rPr lang="tr-TR" altLang="tr-TR" dirty="0" err="1" smtClean="0"/>
              <a:t>working</a:t>
            </a:r>
            <a:r>
              <a:rPr lang="tr-TR" altLang="tr-TR" dirty="0" smtClean="0"/>
              <a:t> </a:t>
            </a:r>
            <a:r>
              <a:rPr lang="tr-TR" altLang="tr-TR" dirty="0" err="1" smtClean="0"/>
              <a:t>groups</a:t>
            </a:r>
            <a:r>
              <a:rPr lang="tr-TR" altLang="tr-TR" dirty="0" smtClean="0"/>
              <a:t> </a:t>
            </a:r>
            <a:r>
              <a:rPr lang="tr-TR" altLang="tr-TR" dirty="0" err="1" smtClean="0"/>
              <a:t>invitations</a:t>
            </a:r>
            <a:r>
              <a:rPr lang="tr-TR" altLang="tr-TR" dirty="0" smtClean="0"/>
              <a:t> of ISO/IEC and CEN/CENELEC </a:t>
            </a:r>
            <a:r>
              <a:rPr lang="tr-TR" altLang="tr-TR" dirty="0" err="1"/>
              <a:t>technical</a:t>
            </a:r>
            <a:r>
              <a:rPr lang="tr-TR" altLang="tr-TR" dirty="0"/>
              <a:t> </a:t>
            </a:r>
            <a:r>
              <a:rPr lang="tr-TR" altLang="tr-TR" dirty="0" err="1" smtClean="0"/>
              <a:t>committees</a:t>
            </a:r>
            <a:r>
              <a:rPr lang="tr-TR" altLang="tr-TR" dirty="0" smtClean="0"/>
              <a:t> </a:t>
            </a:r>
            <a:r>
              <a:rPr lang="tr-TR" altLang="tr-TR" dirty="0" err="1" smtClean="0"/>
              <a:t>which</a:t>
            </a:r>
            <a:r>
              <a:rPr lang="tr-TR" altLang="tr-TR" dirty="0" smtClean="0"/>
              <a:t> </a:t>
            </a:r>
            <a:r>
              <a:rPr lang="tr-TR" altLang="tr-TR" dirty="0" err="1" smtClean="0"/>
              <a:t>are</a:t>
            </a:r>
            <a:r>
              <a:rPr lang="tr-TR" altLang="tr-TR" dirty="0" smtClean="0"/>
              <a:t> </a:t>
            </a:r>
            <a:r>
              <a:rPr lang="tr-TR" altLang="tr-TR" dirty="0" err="1" smtClean="0"/>
              <a:t>followed</a:t>
            </a:r>
            <a:r>
              <a:rPr lang="tr-TR" altLang="tr-TR" dirty="0" smtClean="0"/>
              <a:t> </a:t>
            </a:r>
            <a:r>
              <a:rPr lang="tr-TR" altLang="tr-TR" dirty="0" err="1" smtClean="0"/>
              <a:t>by</a:t>
            </a:r>
            <a:r>
              <a:rPr lang="tr-TR" altLang="tr-TR" dirty="0" smtClean="0"/>
              <a:t> </a:t>
            </a:r>
            <a:r>
              <a:rPr lang="tr-TR" altLang="tr-TR" dirty="0" err="1" smtClean="0"/>
              <a:t>mirror</a:t>
            </a:r>
            <a:r>
              <a:rPr lang="tr-TR" altLang="tr-TR" dirty="0" smtClean="0"/>
              <a:t> </a:t>
            </a:r>
            <a:r>
              <a:rPr lang="tr-TR" altLang="tr-TR" dirty="0" err="1" smtClean="0"/>
              <a:t>committees</a:t>
            </a:r>
            <a:r>
              <a:rPr lang="tr-TR" altLang="tr-TR" dirty="0" smtClean="0"/>
              <a:t>.</a:t>
            </a:r>
          </a:p>
          <a:p>
            <a:r>
              <a:rPr lang="tr-TR" altLang="tr-TR" dirty="0" err="1" smtClean="0"/>
              <a:t>The</a:t>
            </a:r>
            <a:r>
              <a:rPr lang="tr-TR" altLang="tr-TR" dirty="0" smtClean="0"/>
              <a:t> </a:t>
            </a:r>
            <a:r>
              <a:rPr lang="tr-TR" altLang="tr-TR" dirty="0" err="1" smtClean="0"/>
              <a:t>mirror</a:t>
            </a:r>
            <a:r>
              <a:rPr lang="tr-TR" altLang="tr-TR" dirty="0" smtClean="0"/>
              <a:t> </a:t>
            </a:r>
            <a:r>
              <a:rPr lang="tr-TR" altLang="tr-TR" dirty="0" err="1"/>
              <a:t>committee</a:t>
            </a:r>
            <a:r>
              <a:rPr lang="tr-TR" altLang="tr-TR" dirty="0"/>
              <a:t> </a:t>
            </a:r>
            <a:r>
              <a:rPr lang="tr-TR" altLang="tr-TR" dirty="0" err="1" smtClean="0"/>
              <a:t>members</a:t>
            </a:r>
            <a:r>
              <a:rPr lang="tr-TR" altLang="tr-TR" dirty="0" smtClean="0"/>
              <a:t> can </a:t>
            </a:r>
            <a:r>
              <a:rPr lang="tr-TR" altLang="tr-TR" dirty="0" err="1" smtClean="0"/>
              <a:t>attend</a:t>
            </a:r>
            <a:r>
              <a:rPr lang="tr-TR" altLang="tr-TR" dirty="0" smtClean="0"/>
              <a:t> </a:t>
            </a:r>
            <a:r>
              <a:rPr lang="tr-TR" altLang="tr-TR" dirty="0" err="1" smtClean="0"/>
              <a:t>the</a:t>
            </a:r>
            <a:r>
              <a:rPr lang="tr-TR" altLang="tr-TR" dirty="0" smtClean="0"/>
              <a:t> </a:t>
            </a:r>
            <a:r>
              <a:rPr lang="tr-TR" altLang="tr-TR" dirty="0" err="1" smtClean="0"/>
              <a:t>meetings</a:t>
            </a:r>
            <a:r>
              <a:rPr lang="tr-TR" altLang="tr-TR" dirty="0" smtClean="0"/>
              <a:t> </a:t>
            </a:r>
            <a:r>
              <a:rPr lang="tr-TR" altLang="tr-TR" dirty="0"/>
              <a:t>and </a:t>
            </a:r>
            <a:r>
              <a:rPr lang="tr-TR" altLang="tr-TR" dirty="0" smtClean="0"/>
              <a:t>be a </a:t>
            </a:r>
            <a:r>
              <a:rPr lang="tr-TR" altLang="tr-TR" dirty="0" err="1" smtClean="0"/>
              <a:t>member</a:t>
            </a:r>
            <a:r>
              <a:rPr lang="tr-TR" altLang="tr-TR" dirty="0" smtClean="0"/>
              <a:t> of </a:t>
            </a:r>
            <a:r>
              <a:rPr lang="tr-TR" altLang="tr-TR" dirty="0" err="1" smtClean="0"/>
              <a:t>working</a:t>
            </a:r>
            <a:r>
              <a:rPr lang="tr-TR" altLang="tr-TR" dirty="0" smtClean="0"/>
              <a:t> </a:t>
            </a:r>
            <a:r>
              <a:rPr lang="tr-TR" altLang="tr-TR" dirty="0" err="1" smtClean="0"/>
              <a:t>groups</a:t>
            </a:r>
            <a:r>
              <a:rPr lang="tr-TR" altLang="tr-TR" dirty="0" smtClean="0"/>
              <a:t> of ISO/IEC </a:t>
            </a:r>
            <a:r>
              <a:rPr lang="tr-TR" altLang="tr-TR" dirty="0"/>
              <a:t>and CEN/CENELEC </a:t>
            </a:r>
            <a:r>
              <a:rPr lang="tr-TR" altLang="tr-TR" dirty="0" err="1"/>
              <a:t>technical</a:t>
            </a:r>
            <a:r>
              <a:rPr lang="tr-TR" altLang="tr-TR" dirty="0"/>
              <a:t> </a:t>
            </a:r>
            <a:r>
              <a:rPr lang="tr-TR" altLang="tr-TR" dirty="0" err="1"/>
              <a:t>committees</a:t>
            </a:r>
            <a:r>
              <a:rPr lang="tr-TR" altLang="tr-TR" dirty="0"/>
              <a:t> </a:t>
            </a:r>
            <a:r>
              <a:rPr lang="tr-TR" altLang="tr-TR" dirty="0" err="1"/>
              <a:t>which</a:t>
            </a:r>
            <a:r>
              <a:rPr lang="tr-TR" altLang="tr-TR" dirty="0"/>
              <a:t> </a:t>
            </a:r>
            <a:r>
              <a:rPr lang="tr-TR" altLang="tr-TR" dirty="0" err="1" smtClean="0"/>
              <a:t>they</a:t>
            </a:r>
            <a:r>
              <a:rPr lang="tr-TR" altLang="tr-TR" dirty="0" smtClean="0"/>
              <a:t> </a:t>
            </a:r>
            <a:r>
              <a:rPr lang="tr-TR" altLang="tr-TR" dirty="0" err="1" smtClean="0"/>
              <a:t>follow</a:t>
            </a:r>
            <a:r>
              <a:rPr lang="tr-TR" altLang="tr-TR" dirty="0" smtClean="0"/>
              <a:t>. </a:t>
            </a:r>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61445"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1D9200C3-BC12-4DB1-84C0-91C95FFBFE8F}" type="slidenum">
              <a:rPr lang="tr-TR" altLang="tr-TR" sz="1000" smtClean="0">
                <a:solidFill>
                  <a:srgbClr val="FF0000"/>
                </a:solidFill>
                <a:latin typeface="Verdana" pitchFamily="34" charset="0"/>
              </a:rPr>
              <a:pPr>
                <a:spcBef>
                  <a:spcPct val="0"/>
                </a:spcBef>
                <a:buClrTx/>
                <a:buSzTx/>
                <a:buFontTx/>
                <a:buNone/>
              </a:pPr>
              <a:t>50</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Başlık 1"/>
          <p:cNvSpPr>
            <a:spLocks noGrp="1"/>
          </p:cNvSpPr>
          <p:nvPr>
            <p:ph type="title"/>
          </p:nvPr>
        </p:nvSpPr>
        <p:spPr/>
        <p:txBody>
          <a:bodyPr/>
          <a:lstStyle/>
          <a:p>
            <a:r>
              <a:rPr lang="en-US" altLang="tr-TR" sz="3200" dirty="0"/>
              <a:t>Attending the ISO/IEC/CEN/CENELEC Technical Committees (TCs) Meetings</a:t>
            </a:r>
            <a:endParaRPr lang="tr-TR" altLang="tr-TR" sz="3200" dirty="0" smtClean="0"/>
          </a:p>
        </p:txBody>
      </p:sp>
      <p:sp>
        <p:nvSpPr>
          <p:cNvPr id="62467" name="İçerik Yer Tutucusu 2"/>
          <p:cNvSpPr>
            <a:spLocks noGrp="1"/>
          </p:cNvSpPr>
          <p:nvPr>
            <p:ph idx="1"/>
          </p:nvPr>
        </p:nvSpPr>
        <p:spPr/>
        <p:txBody>
          <a:bodyPr/>
          <a:lstStyle/>
          <a:p>
            <a:r>
              <a:rPr lang="tr-TR" altLang="tr-TR" dirty="0" err="1" smtClean="0"/>
              <a:t>Delegation</a:t>
            </a:r>
            <a:r>
              <a:rPr lang="tr-TR" altLang="tr-TR" dirty="0" smtClean="0"/>
              <a:t> </a:t>
            </a:r>
            <a:r>
              <a:rPr lang="tr-TR" altLang="tr-TR" dirty="0" err="1" smtClean="0"/>
              <a:t>to</a:t>
            </a:r>
            <a:r>
              <a:rPr lang="tr-TR" altLang="tr-TR" dirty="0" smtClean="0"/>
              <a:t> be a</a:t>
            </a:r>
            <a:r>
              <a:rPr lang="en-US" altLang="tr-TR" dirty="0" err="1" smtClean="0"/>
              <a:t>ttend</a:t>
            </a:r>
            <a:r>
              <a:rPr lang="en-US" altLang="tr-TR" dirty="0" smtClean="0"/>
              <a:t> </a:t>
            </a:r>
            <a:r>
              <a:rPr lang="en-US" altLang="tr-TR" dirty="0"/>
              <a:t>the </a:t>
            </a:r>
            <a:r>
              <a:rPr lang="en-US" altLang="tr-TR" dirty="0" smtClean="0"/>
              <a:t>ISO/IEC</a:t>
            </a:r>
            <a:r>
              <a:rPr lang="tr-TR" altLang="tr-TR" dirty="0" smtClean="0"/>
              <a:t> and </a:t>
            </a:r>
            <a:r>
              <a:rPr lang="en-US" altLang="tr-TR" dirty="0" smtClean="0"/>
              <a:t>CEN/CENELEC </a:t>
            </a:r>
            <a:r>
              <a:rPr lang="en-US" altLang="tr-TR" dirty="0"/>
              <a:t>Technical Committees (TCs) </a:t>
            </a:r>
            <a:r>
              <a:rPr lang="tr-TR" altLang="tr-TR" dirty="0" smtClean="0"/>
              <a:t>m</a:t>
            </a:r>
            <a:r>
              <a:rPr lang="en-US" altLang="tr-TR" dirty="0" err="1" smtClean="0"/>
              <a:t>eetings</a:t>
            </a:r>
            <a:r>
              <a:rPr lang="tr-TR" altLang="tr-TR" dirty="0" smtClean="0"/>
              <a:t> </a:t>
            </a:r>
            <a:r>
              <a:rPr lang="tr-TR" altLang="tr-TR" dirty="0" err="1" smtClean="0"/>
              <a:t>must</a:t>
            </a:r>
            <a:r>
              <a:rPr lang="tr-TR" altLang="tr-TR" dirty="0" smtClean="0"/>
              <a:t> be </a:t>
            </a:r>
            <a:r>
              <a:rPr lang="tr-TR" altLang="tr-TR" dirty="0" err="1" smtClean="0"/>
              <a:t>consist</a:t>
            </a:r>
            <a:r>
              <a:rPr lang="tr-TR" altLang="tr-TR" dirty="0" smtClean="0"/>
              <a:t> of </a:t>
            </a:r>
            <a:r>
              <a:rPr lang="tr-TR" altLang="tr-TR" dirty="0" err="1" smtClean="0"/>
              <a:t>three</a:t>
            </a:r>
            <a:r>
              <a:rPr lang="tr-TR" altLang="tr-TR" dirty="0" smtClean="0"/>
              <a:t> </a:t>
            </a:r>
            <a:r>
              <a:rPr lang="tr-TR" altLang="tr-TR" dirty="0" err="1" smtClean="0"/>
              <a:t>persons</a:t>
            </a:r>
            <a:r>
              <a:rPr lang="tr-TR" altLang="tr-TR" dirty="0" smtClean="0"/>
              <a:t>. </a:t>
            </a:r>
            <a:r>
              <a:rPr lang="tr-TR" altLang="tr-TR" dirty="0" err="1"/>
              <a:t>One</a:t>
            </a:r>
            <a:r>
              <a:rPr lang="tr-TR" altLang="tr-TR" dirty="0"/>
              <a:t> </a:t>
            </a:r>
            <a:r>
              <a:rPr lang="tr-TR" altLang="tr-TR" dirty="0" err="1"/>
              <a:t>must</a:t>
            </a:r>
            <a:r>
              <a:rPr lang="tr-TR" altLang="tr-TR" dirty="0"/>
              <a:t> be </a:t>
            </a:r>
            <a:r>
              <a:rPr lang="tr-TR" altLang="tr-TR" dirty="0" err="1"/>
              <a:t>the</a:t>
            </a:r>
            <a:r>
              <a:rPr lang="tr-TR" altLang="tr-TR" dirty="0"/>
              <a:t> </a:t>
            </a:r>
            <a:r>
              <a:rPr lang="tr-TR" altLang="tr-TR" dirty="0" err="1"/>
              <a:t>head</a:t>
            </a:r>
            <a:r>
              <a:rPr lang="tr-TR" altLang="tr-TR" dirty="0"/>
              <a:t> of </a:t>
            </a:r>
            <a:r>
              <a:rPr lang="tr-TR" altLang="tr-TR" dirty="0" err="1" smtClean="0"/>
              <a:t>delegation</a:t>
            </a:r>
            <a:r>
              <a:rPr lang="tr-TR" altLang="tr-TR" dirty="0" smtClean="0"/>
              <a:t>.</a:t>
            </a:r>
          </a:p>
          <a:p>
            <a:r>
              <a:rPr lang="tr-TR" altLang="tr-TR" dirty="0" err="1" smtClean="0"/>
              <a:t>Attending</a:t>
            </a:r>
            <a:r>
              <a:rPr lang="tr-TR" altLang="tr-TR" dirty="0" smtClean="0"/>
              <a:t> </a:t>
            </a:r>
            <a:r>
              <a:rPr lang="tr-TR" altLang="tr-TR" dirty="0" err="1" smtClean="0"/>
              <a:t>meetings</a:t>
            </a:r>
            <a:r>
              <a:rPr lang="tr-TR" altLang="tr-TR" dirty="0" smtClean="0"/>
              <a:t> as </a:t>
            </a:r>
            <a:r>
              <a:rPr lang="tr-TR" altLang="tr-TR" dirty="0"/>
              <a:t>an </a:t>
            </a:r>
            <a:r>
              <a:rPr lang="tr-TR" altLang="tr-TR" dirty="0" err="1" smtClean="0"/>
              <a:t>observer</a:t>
            </a:r>
            <a:r>
              <a:rPr lang="tr-TR" altLang="tr-TR" dirty="0" smtClean="0"/>
              <a:t> </a:t>
            </a:r>
            <a:r>
              <a:rPr lang="tr-TR" altLang="tr-TR" dirty="0"/>
              <a:t>is </a:t>
            </a:r>
            <a:r>
              <a:rPr lang="tr-TR" altLang="tr-TR" dirty="0" err="1" smtClean="0"/>
              <a:t>also</a:t>
            </a:r>
            <a:r>
              <a:rPr lang="tr-TR" altLang="tr-TR" dirty="0" smtClean="0"/>
              <a:t> </a:t>
            </a:r>
            <a:r>
              <a:rPr lang="tr-TR" altLang="tr-TR" dirty="0" err="1" smtClean="0"/>
              <a:t>possible</a:t>
            </a:r>
            <a:r>
              <a:rPr lang="tr-TR" altLang="tr-TR" dirty="0" smtClean="0"/>
              <a:t>. </a:t>
            </a:r>
          </a:p>
          <a:p>
            <a:r>
              <a:rPr lang="tr-TR" altLang="tr-TR" dirty="0" smtClean="0"/>
              <a:t>TSE </a:t>
            </a:r>
            <a:r>
              <a:rPr lang="tr-TR" altLang="tr-TR" dirty="0" err="1" smtClean="0"/>
              <a:t>informs</a:t>
            </a:r>
            <a:r>
              <a:rPr lang="tr-TR" altLang="tr-TR" dirty="0" smtClean="0"/>
              <a:t> </a:t>
            </a:r>
            <a:r>
              <a:rPr lang="tr-TR" altLang="tr-TR" dirty="0" err="1" smtClean="0"/>
              <a:t>the</a:t>
            </a:r>
            <a:r>
              <a:rPr lang="tr-TR" altLang="tr-TR" dirty="0" smtClean="0"/>
              <a:t> TC </a:t>
            </a:r>
            <a:r>
              <a:rPr lang="tr-TR" altLang="tr-TR" dirty="0" err="1" smtClean="0"/>
              <a:t>secreteriat</a:t>
            </a:r>
            <a:r>
              <a:rPr lang="tr-TR" altLang="tr-TR" dirty="0" smtClean="0"/>
              <a:t> </a:t>
            </a:r>
            <a:r>
              <a:rPr lang="tr-TR" altLang="tr-TR" dirty="0" err="1" smtClean="0"/>
              <a:t>about</a:t>
            </a:r>
            <a:r>
              <a:rPr lang="tr-TR" altLang="tr-TR" dirty="0" smtClean="0"/>
              <a:t> </a:t>
            </a:r>
            <a:r>
              <a:rPr lang="tr-TR" altLang="tr-TR" dirty="0" err="1" smtClean="0"/>
              <a:t>Turkey’s</a:t>
            </a:r>
            <a:r>
              <a:rPr lang="tr-TR" altLang="tr-TR" dirty="0" smtClean="0"/>
              <a:t> </a:t>
            </a:r>
            <a:r>
              <a:rPr lang="tr-TR" altLang="tr-TR" dirty="0" err="1" smtClean="0"/>
              <a:t>delegation</a:t>
            </a:r>
            <a:r>
              <a:rPr lang="tr-TR" altLang="tr-TR" dirty="0" smtClean="0"/>
              <a:t>. </a:t>
            </a:r>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62469"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A0B7926C-56CD-44DB-93AF-8F9F840368E3}" type="slidenum">
              <a:rPr lang="tr-TR" altLang="tr-TR" sz="1000" smtClean="0">
                <a:solidFill>
                  <a:srgbClr val="FF0000"/>
                </a:solidFill>
                <a:latin typeface="Verdana" pitchFamily="34" charset="0"/>
              </a:rPr>
              <a:pPr>
                <a:spcBef>
                  <a:spcPct val="0"/>
                </a:spcBef>
                <a:buClrTx/>
                <a:buSzTx/>
                <a:buFontTx/>
                <a:buNone/>
              </a:pPr>
              <a:t>51</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600" dirty="0" err="1" smtClean="0"/>
              <a:t>Being</a:t>
            </a:r>
            <a:r>
              <a:rPr lang="tr-TR" sz="3600" dirty="0" smtClean="0"/>
              <a:t> a </a:t>
            </a:r>
            <a:r>
              <a:rPr lang="tr-TR" sz="3600" dirty="0" err="1" smtClean="0"/>
              <a:t>Member</a:t>
            </a:r>
            <a:r>
              <a:rPr lang="tr-TR" sz="3600" dirty="0" smtClean="0"/>
              <a:t> of </a:t>
            </a:r>
            <a:r>
              <a:rPr lang="tr-TR" sz="3600" dirty="0" err="1" smtClean="0"/>
              <a:t>Mirror</a:t>
            </a:r>
            <a:r>
              <a:rPr lang="tr-TR" sz="3600" dirty="0" smtClean="0"/>
              <a:t> </a:t>
            </a:r>
            <a:r>
              <a:rPr lang="tr-TR" sz="3600" dirty="0" err="1" smtClean="0"/>
              <a:t>Committees</a:t>
            </a:r>
            <a:endParaRPr lang="tr-TR" sz="3600" dirty="0"/>
          </a:p>
        </p:txBody>
      </p:sp>
      <p:sp>
        <p:nvSpPr>
          <p:cNvPr id="3" name="İçerik Yer Tutucusu 2"/>
          <p:cNvSpPr>
            <a:spLocks noGrp="1"/>
          </p:cNvSpPr>
          <p:nvPr>
            <p:ph idx="1"/>
          </p:nvPr>
        </p:nvSpPr>
        <p:spPr>
          <a:xfrm>
            <a:off x="107504" y="1340768"/>
            <a:ext cx="9144000" cy="4530725"/>
          </a:xfrm>
        </p:spPr>
        <p:txBody>
          <a:bodyPr/>
          <a:lstStyle/>
          <a:p>
            <a:r>
              <a:rPr lang="tr-TR" dirty="0" err="1"/>
              <a:t>Mirror</a:t>
            </a:r>
            <a:r>
              <a:rPr lang="tr-TR" dirty="0"/>
              <a:t> </a:t>
            </a:r>
            <a:r>
              <a:rPr lang="tr-TR" dirty="0" err="1"/>
              <a:t>Committees</a:t>
            </a:r>
            <a:r>
              <a:rPr lang="tr-TR" dirty="0"/>
              <a:t> </a:t>
            </a:r>
            <a:r>
              <a:rPr lang="en-US" dirty="0" smtClean="0"/>
              <a:t>are </a:t>
            </a:r>
            <a:r>
              <a:rPr lang="en-US" dirty="0"/>
              <a:t>made up of representatives of industry, NGOs, governments and other stakeholders</a:t>
            </a:r>
            <a:r>
              <a:rPr lang="en-US" dirty="0">
                <a:solidFill>
                  <a:srgbClr val="FF0000"/>
                </a:solidFill>
              </a:rPr>
              <a:t>,</a:t>
            </a:r>
            <a:endParaRPr lang="tr-TR" dirty="0" smtClean="0">
              <a:solidFill>
                <a:srgbClr val="FF0000"/>
              </a:solidFill>
            </a:endParaRPr>
          </a:p>
          <a:p>
            <a:r>
              <a:rPr lang="en-US" dirty="0" smtClean="0"/>
              <a:t>Qualifications</a:t>
            </a:r>
            <a:r>
              <a:rPr lang="tr-TR" dirty="0" smtClean="0"/>
              <a:t> of </a:t>
            </a:r>
            <a:r>
              <a:rPr lang="en-US" dirty="0" smtClean="0"/>
              <a:t>members </a:t>
            </a:r>
            <a:r>
              <a:rPr lang="en-US" dirty="0"/>
              <a:t>to participate in </a:t>
            </a:r>
            <a:r>
              <a:rPr lang="en-US" dirty="0" smtClean="0"/>
              <a:t>work</a:t>
            </a:r>
            <a:r>
              <a:rPr lang="tr-TR" dirty="0" smtClean="0"/>
              <a:t>;</a:t>
            </a:r>
          </a:p>
          <a:p>
            <a:pPr lvl="1"/>
            <a:r>
              <a:rPr lang="en-US" dirty="0"/>
              <a:t>Being an expert in the sector it </a:t>
            </a:r>
            <a:r>
              <a:rPr lang="en-US" dirty="0" smtClean="0"/>
              <a:t>represents</a:t>
            </a:r>
            <a:r>
              <a:rPr lang="tr-TR" dirty="0" smtClean="0"/>
              <a:t> and has a</a:t>
            </a:r>
            <a:r>
              <a:rPr lang="en-US" dirty="0" smtClean="0"/>
              <a:t> </a:t>
            </a:r>
            <a:r>
              <a:rPr lang="en-US" dirty="0"/>
              <a:t>good </a:t>
            </a:r>
            <a:r>
              <a:rPr lang="tr-TR" dirty="0" err="1" smtClean="0"/>
              <a:t>knowledge</a:t>
            </a:r>
            <a:r>
              <a:rPr lang="tr-TR" dirty="0" smtClean="0"/>
              <a:t> on </a:t>
            </a:r>
            <a:r>
              <a:rPr lang="tr-TR" dirty="0" err="1" smtClean="0"/>
              <a:t>the</a:t>
            </a:r>
            <a:r>
              <a:rPr lang="tr-TR" dirty="0" smtClean="0"/>
              <a:t> </a:t>
            </a:r>
            <a:r>
              <a:rPr lang="tr-TR" dirty="0" err="1" smtClean="0"/>
              <a:t>subject</a:t>
            </a:r>
            <a:r>
              <a:rPr lang="tr-TR" dirty="0" smtClean="0"/>
              <a:t> </a:t>
            </a:r>
            <a:r>
              <a:rPr lang="tr-TR" dirty="0" err="1" smtClean="0"/>
              <a:t>matter</a:t>
            </a:r>
            <a:r>
              <a:rPr lang="tr-TR" dirty="0" smtClean="0"/>
              <a:t>,</a:t>
            </a:r>
          </a:p>
          <a:p>
            <a:pPr lvl="1"/>
            <a:r>
              <a:rPr lang="tr-TR" dirty="0" err="1" smtClean="0"/>
              <a:t>Having</a:t>
            </a:r>
            <a:r>
              <a:rPr lang="tr-TR" dirty="0"/>
              <a:t> a </a:t>
            </a:r>
            <a:r>
              <a:rPr lang="tr-TR" dirty="0" err="1"/>
              <a:t>fluent</a:t>
            </a:r>
            <a:r>
              <a:rPr lang="tr-TR" dirty="0"/>
              <a:t> </a:t>
            </a:r>
            <a:r>
              <a:rPr lang="tr-TR" dirty="0" smtClean="0"/>
              <a:t>English</a:t>
            </a:r>
            <a:r>
              <a:rPr lang="tr-TR" dirty="0"/>
              <a:t>,</a:t>
            </a:r>
            <a:endParaRPr lang="tr-TR" dirty="0" smtClean="0"/>
          </a:p>
          <a:p>
            <a:pPr lvl="1"/>
            <a:r>
              <a:rPr lang="en-US" dirty="0" smtClean="0"/>
              <a:t>Having </a:t>
            </a:r>
            <a:r>
              <a:rPr lang="tr-TR" dirty="0" smtClean="0"/>
              <a:t>at </a:t>
            </a:r>
            <a:r>
              <a:rPr lang="tr-TR" dirty="0" err="1" smtClean="0"/>
              <a:t>least</a:t>
            </a:r>
            <a:r>
              <a:rPr lang="tr-TR" dirty="0" smtClean="0"/>
              <a:t> a </a:t>
            </a:r>
            <a:r>
              <a:rPr lang="tr-TR" dirty="0" err="1" smtClean="0"/>
              <a:t>basic</a:t>
            </a:r>
            <a:r>
              <a:rPr lang="tr-TR" dirty="0" smtClean="0"/>
              <a:t> </a:t>
            </a:r>
            <a:r>
              <a:rPr lang="en-US" dirty="0" smtClean="0"/>
              <a:t>knowledge o</a:t>
            </a:r>
            <a:r>
              <a:rPr lang="tr-TR" dirty="0" smtClean="0"/>
              <a:t>n</a:t>
            </a:r>
            <a:r>
              <a:rPr lang="en-US" dirty="0" smtClean="0"/>
              <a:t> standardization</a:t>
            </a:r>
            <a:r>
              <a:rPr lang="tr-TR" dirty="0"/>
              <a:t>,</a:t>
            </a:r>
            <a:endParaRPr lang="tr-TR" dirty="0" smtClean="0"/>
          </a:p>
          <a:p>
            <a:pPr lvl="1"/>
            <a:r>
              <a:rPr lang="tr-TR" dirty="0" smtClean="0"/>
              <a:t>Ready </a:t>
            </a:r>
            <a:r>
              <a:rPr lang="tr-TR" dirty="0" err="1" smtClean="0"/>
              <a:t>to</a:t>
            </a:r>
            <a:r>
              <a:rPr lang="tr-TR" dirty="0" smtClean="0"/>
              <a:t> </a:t>
            </a:r>
            <a:r>
              <a:rPr lang="tr-TR" dirty="0" err="1" smtClean="0"/>
              <a:t>work</a:t>
            </a:r>
            <a:r>
              <a:rPr lang="tr-TR" dirty="0" smtClean="0"/>
              <a:t> on a </a:t>
            </a:r>
            <a:r>
              <a:rPr lang="tr-TR" dirty="0" err="1" smtClean="0"/>
              <a:t>voluntary</a:t>
            </a:r>
            <a:r>
              <a:rPr lang="tr-TR" dirty="0" smtClean="0"/>
              <a:t> </a:t>
            </a:r>
            <a:r>
              <a:rPr lang="tr-TR" dirty="0" err="1" smtClean="0"/>
              <a:t>basis</a:t>
            </a:r>
            <a:r>
              <a:rPr lang="tr-TR" dirty="0" smtClean="0"/>
              <a:t> and </a:t>
            </a:r>
            <a:r>
              <a:rPr lang="tr-TR" dirty="0" err="1" smtClean="0"/>
              <a:t>eager</a:t>
            </a:r>
            <a:r>
              <a:rPr lang="tr-TR" dirty="0" smtClean="0"/>
              <a:t> </a:t>
            </a:r>
            <a:r>
              <a:rPr lang="tr-TR" dirty="0" err="1" smtClean="0"/>
              <a:t>to</a:t>
            </a:r>
            <a:r>
              <a:rPr lang="tr-TR" dirty="0" smtClean="0"/>
              <a:t> </a:t>
            </a:r>
            <a:r>
              <a:rPr lang="tr-TR" dirty="0" err="1" smtClean="0"/>
              <a:t>allocate</a:t>
            </a:r>
            <a:r>
              <a:rPr lang="tr-TR" dirty="0" smtClean="0"/>
              <a:t> time and </a:t>
            </a:r>
            <a:r>
              <a:rPr lang="tr-TR" dirty="0" err="1" smtClean="0"/>
              <a:t>energy</a:t>
            </a:r>
            <a:r>
              <a:rPr lang="tr-TR" dirty="0" smtClean="0"/>
              <a:t> </a:t>
            </a:r>
            <a:r>
              <a:rPr lang="tr-TR" dirty="0" err="1" smtClean="0"/>
              <a:t>to</a:t>
            </a:r>
            <a:r>
              <a:rPr lang="tr-TR" dirty="0" smtClean="0"/>
              <a:t> </a:t>
            </a:r>
            <a:r>
              <a:rPr lang="tr-TR" dirty="0" err="1" smtClean="0"/>
              <a:t>the</a:t>
            </a:r>
            <a:r>
              <a:rPr lang="tr-TR" dirty="0" smtClean="0"/>
              <a:t> </a:t>
            </a:r>
            <a:r>
              <a:rPr lang="tr-TR" dirty="0" err="1" smtClean="0"/>
              <a:t>standardization</a:t>
            </a:r>
            <a:r>
              <a:rPr lang="tr-TR" dirty="0" smtClean="0"/>
              <a:t> </a:t>
            </a:r>
            <a:r>
              <a:rPr lang="tr-TR" dirty="0" err="1" smtClean="0"/>
              <a:t>work</a:t>
            </a:r>
            <a:r>
              <a:rPr lang="tr-TR" dirty="0" smtClean="0"/>
              <a:t>.</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52</a:t>
            </a:fld>
            <a:endParaRPr lang="tr-TR" altLang="tr-TR"/>
          </a:p>
        </p:txBody>
      </p:sp>
    </p:spTree>
    <p:extLst>
      <p:ext uri="{BB962C8B-B14F-4D97-AF65-F5344CB8AC3E}">
        <p14:creationId xmlns:p14="http://schemas.microsoft.com/office/powerpoint/2010/main" val="1469182326"/>
      </p:ext>
    </p:extLst>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Başlık 1"/>
          <p:cNvSpPr>
            <a:spLocks noGrp="1"/>
          </p:cNvSpPr>
          <p:nvPr>
            <p:ph type="title"/>
          </p:nvPr>
        </p:nvSpPr>
        <p:spPr/>
        <p:txBody>
          <a:bodyPr/>
          <a:lstStyle/>
          <a:p>
            <a:r>
              <a:rPr lang="tr-TR" altLang="tr-TR" sz="3600" dirty="0" err="1" smtClean="0"/>
              <a:t>Mirror</a:t>
            </a:r>
            <a:r>
              <a:rPr lang="tr-TR" altLang="tr-TR" sz="3600" dirty="0" smtClean="0"/>
              <a:t> </a:t>
            </a:r>
            <a:r>
              <a:rPr lang="tr-TR" altLang="tr-TR" sz="3600" dirty="0" err="1" smtClean="0"/>
              <a:t>Committees</a:t>
            </a:r>
            <a:endParaRPr lang="tr-TR" altLang="tr-TR" sz="3600" dirty="0" smtClean="0"/>
          </a:p>
        </p:txBody>
      </p:sp>
      <p:sp>
        <p:nvSpPr>
          <p:cNvPr id="3" name="İçerik Yer Tutucusu 2"/>
          <p:cNvSpPr>
            <a:spLocks noGrp="1"/>
          </p:cNvSpPr>
          <p:nvPr>
            <p:ph idx="1"/>
          </p:nvPr>
        </p:nvSpPr>
        <p:spPr>
          <a:xfrm>
            <a:off x="323850" y="1635125"/>
            <a:ext cx="8640763" cy="4530725"/>
          </a:xfrm>
        </p:spPr>
        <p:txBody>
          <a:bodyPr/>
          <a:lstStyle/>
          <a:p>
            <a:pPr>
              <a:defRPr/>
            </a:pPr>
            <a:r>
              <a:rPr lang="es-ES" dirty="0"/>
              <a:t>National Mirror Committees are established to follow up international and regional standardization </a:t>
            </a:r>
            <a:r>
              <a:rPr lang="es-ES" dirty="0" smtClean="0"/>
              <a:t>activities</a:t>
            </a:r>
            <a:r>
              <a:rPr lang="tr-TR" dirty="0" smtClean="0"/>
              <a:t> </a:t>
            </a:r>
            <a:r>
              <a:rPr lang="tr-TR" dirty="0" err="1" smtClean="0"/>
              <a:t>and</a:t>
            </a:r>
            <a:r>
              <a:rPr lang="tr-TR" dirty="0" smtClean="0"/>
              <a:t> </a:t>
            </a:r>
            <a:r>
              <a:rPr lang="tr-TR" dirty="0" err="1" smtClean="0"/>
              <a:t>to</a:t>
            </a:r>
            <a:r>
              <a:rPr lang="tr-TR" dirty="0" smtClean="0"/>
              <a:t> </a:t>
            </a:r>
            <a:r>
              <a:rPr lang="tr-TR" dirty="0" err="1" smtClean="0"/>
              <a:t>reflect</a:t>
            </a:r>
            <a:r>
              <a:rPr lang="tr-TR" dirty="0" smtClean="0"/>
              <a:t> </a:t>
            </a:r>
            <a:r>
              <a:rPr lang="tr-TR" b="1" dirty="0" err="1" smtClean="0"/>
              <a:t>national</a:t>
            </a:r>
            <a:r>
              <a:rPr lang="tr-TR" b="1" dirty="0" smtClean="0"/>
              <a:t> </a:t>
            </a:r>
            <a:r>
              <a:rPr lang="tr-TR" b="1" dirty="0" err="1" smtClean="0"/>
              <a:t>view</a:t>
            </a:r>
            <a:r>
              <a:rPr lang="tr-TR" b="1" dirty="0" smtClean="0"/>
              <a:t> </a:t>
            </a:r>
            <a:r>
              <a:rPr lang="tr-TR" dirty="0" smtClean="0"/>
              <a:t>in </a:t>
            </a:r>
            <a:r>
              <a:rPr lang="tr-TR" dirty="0" err="1" smtClean="0"/>
              <a:t>international</a:t>
            </a:r>
            <a:r>
              <a:rPr lang="tr-TR" dirty="0" smtClean="0"/>
              <a:t> </a:t>
            </a:r>
            <a:r>
              <a:rPr lang="tr-TR" dirty="0" err="1" smtClean="0"/>
              <a:t>and</a:t>
            </a:r>
            <a:r>
              <a:rPr lang="tr-TR" dirty="0" smtClean="0"/>
              <a:t>/</a:t>
            </a:r>
            <a:r>
              <a:rPr lang="tr-TR" dirty="0" err="1" smtClean="0"/>
              <a:t>or</a:t>
            </a:r>
            <a:r>
              <a:rPr lang="tr-TR" dirty="0" smtClean="0"/>
              <a:t> </a:t>
            </a:r>
            <a:r>
              <a:rPr lang="tr-TR" dirty="0" err="1" smtClean="0"/>
              <a:t>European</a:t>
            </a:r>
            <a:r>
              <a:rPr lang="tr-TR" dirty="0" smtClean="0"/>
              <a:t> </a:t>
            </a:r>
            <a:r>
              <a:rPr lang="tr-TR" dirty="0" err="1" smtClean="0"/>
              <a:t>standards</a:t>
            </a:r>
            <a:r>
              <a:rPr lang="es-ES" dirty="0" smtClean="0"/>
              <a:t>. </a:t>
            </a:r>
            <a:endParaRPr lang="tr-TR" dirty="0" smtClean="0"/>
          </a:p>
          <a:p>
            <a:pPr marL="0" indent="0">
              <a:buFont typeface="Wingdings" pitchFamily="2" charset="2"/>
              <a:buNone/>
              <a:defRPr/>
            </a:pPr>
            <a:endParaRPr lang="tr-TR" dirty="0" smtClean="0"/>
          </a:p>
          <a:p>
            <a:pPr>
              <a:defRPr/>
            </a:pPr>
            <a:r>
              <a:rPr lang="es-ES" dirty="0" smtClean="0"/>
              <a:t>Mirror </a:t>
            </a:r>
            <a:r>
              <a:rPr lang="es-ES" dirty="0"/>
              <a:t>Committees </a:t>
            </a:r>
            <a:r>
              <a:rPr lang="es-ES" dirty="0" smtClean="0"/>
              <a:t>formulate </a:t>
            </a:r>
            <a:r>
              <a:rPr lang="es-ES" dirty="0"/>
              <a:t>the </a:t>
            </a:r>
            <a:r>
              <a:rPr lang="es-ES" b="1" dirty="0"/>
              <a:t>national view </a:t>
            </a:r>
            <a:r>
              <a:rPr lang="es-ES" dirty="0"/>
              <a:t>on documents/draft standards </a:t>
            </a:r>
            <a:r>
              <a:rPr lang="tr-TR" dirty="0" err="1" smtClean="0"/>
              <a:t>developed</a:t>
            </a:r>
            <a:r>
              <a:rPr lang="tr-TR" dirty="0" smtClean="0"/>
              <a:t> </a:t>
            </a:r>
            <a:r>
              <a:rPr lang="es-ES" dirty="0" smtClean="0"/>
              <a:t>by </a:t>
            </a:r>
            <a:r>
              <a:rPr lang="es-ES" dirty="0"/>
              <a:t>the technical committees of international (ISO, IEC) and regional (CEN, CENELEC) standards organizations. </a:t>
            </a:r>
            <a:endParaRPr lang="tr-TR" dirty="0" smtClean="0"/>
          </a:p>
          <a:p>
            <a:pPr marL="0" indent="0">
              <a:buFont typeface="Wingdings" pitchFamily="2" charset="2"/>
              <a:buNone/>
              <a:defRPr/>
            </a:pPr>
            <a:endParaRPr lang="tr-TR" dirty="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63493"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D131C79E-2A46-4EA9-A0D8-E8E06FD933B9}" type="slidenum">
              <a:rPr lang="tr-TR" altLang="tr-TR" sz="1000" smtClean="0">
                <a:solidFill>
                  <a:srgbClr val="FF0000"/>
                </a:solidFill>
                <a:latin typeface="Verdana" pitchFamily="34" charset="0"/>
              </a:rPr>
              <a:pPr>
                <a:spcBef>
                  <a:spcPct val="0"/>
                </a:spcBef>
                <a:buClrTx/>
                <a:buSzTx/>
                <a:buFontTx/>
                <a:buNone/>
              </a:pPr>
              <a:t>53</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Başlık 1"/>
          <p:cNvSpPr>
            <a:spLocks noGrp="1"/>
          </p:cNvSpPr>
          <p:nvPr>
            <p:ph type="title"/>
          </p:nvPr>
        </p:nvSpPr>
        <p:spPr/>
        <p:txBody>
          <a:bodyPr/>
          <a:lstStyle/>
          <a:p>
            <a:r>
              <a:rPr lang="tr-TR" altLang="tr-TR" sz="3600" dirty="0" err="1" smtClean="0"/>
              <a:t>National</a:t>
            </a:r>
            <a:r>
              <a:rPr lang="tr-TR" altLang="tr-TR" sz="3600" dirty="0" smtClean="0"/>
              <a:t> </a:t>
            </a:r>
            <a:r>
              <a:rPr lang="tr-TR" altLang="tr-TR" sz="3600" dirty="0" err="1" smtClean="0"/>
              <a:t>Mirror</a:t>
            </a:r>
            <a:r>
              <a:rPr lang="tr-TR" altLang="tr-TR" sz="3600" dirty="0" smtClean="0"/>
              <a:t> </a:t>
            </a:r>
            <a:r>
              <a:rPr lang="tr-TR" altLang="tr-TR" sz="3600" dirty="0" err="1" smtClean="0"/>
              <a:t>Committees</a:t>
            </a:r>
            <a:endParaRPr lang="tr-TR" altLang="tr-TR" sz="3600" dirty="0" smtClean="0"/>
          </a:p>
        </p:txBody>
      </p:sp>
      <p:sp>
        <p:nvSpPr>
          <p:cNvPr id="45059" name="İçerik Yer Tutucusu 2"/>
          <p:cNvSpPr>
            <a:spLocks noGrp="1"/>
          </p:cNvSpPr>
          <p:nvPr>
            <p:ph idx="1"/>
          </p:nvPr>
        </p:nvSpPr>
        <p:spPr>
          <a:xfrm>
            <a:off x="0" y="1268413"/>
            <a:ext cx="8820150" cy="4530725"/>
          </a:xfrm>
        </p:spPr>
        <p:txBody>
          <a:bodyPr/>
          <a:lstStyle/>
          <a:p>
            <a:pPr>
              <a:defRPr/>
            </a:pPr>
            <a:r>
              <a:rPr lang="tr-TR" altLang="tr-TR" sz="2400" dirty="0" err="1" smtClean="0"/>
              <a:t>Everyone</a:t>
            </a:r>
            <a:r>
              <a:rPr lang="tr-TR" altLang="tr-TR" sz="2400" dirty="0" smtClean="0"/>
              <a:t> can </a:t>
            </a:r>
            <a:r>
              <a:rPr lang="tr-TR" altLang="tr-TR" sz="2400" dirty="0" err="1" smtClean="0"/>
              <a:t>join</a:t>
            </a:r>
            <a:r>
              <a:rPr lang="tr-TR" altLang="tr-TR" sz="2400" dirty="0" smtClean="0"/>
              <a:t> </a:t>
            </a:r>
            <a:r>
              <a:rPr lang="tr-TR" altLang="tr-TR" sz="2400" dirty="0" err="1" smtClean="0"/>
              <a:t>the</a:t>
            </a:r>
            <a:r>
              <a:rPr lang="tr-TR" altLang="tr-TR" sz="2400" dirty="0" smtClean="0"/>
              <a:t> </a:t>
            </a:r>
            <a:r>
              <a:rPr lang="tr-TR" altLang="tr-TR" sz="2400" dirty="0" err="1" smtClean="0"/>
              <a:t>mirror</a:t>
            </a:r>
            <a:r>
              <a:rPr lang="tr-TR" altLang="tr-TR" sz="2400" dirty="0" smtClean="0"/>
              <a:t> </a:t>
            </a:r>
            <a:r>
              <a:rPr lang="tr-TR" altLang="tr-TR" sz="2400" dirty="0" err="1" smtClean="0"/>
              <a:t>committees</a:t>
            </a:r>
            <a:r>
              <a:rPr lang="tr-TR" altLang="tr-TR" sz="2400" dirty="0" smtClean="0"/>
              <a:t> </a:t>
            </a:r>
            <a:r>
              <a:rPr lang="tr-TR" altLang="tr-TR" sz="2400" dirty="0" err="1" smtClean="0"/>
              <a:t>for</a:t>
            </a:r>
            <a:r>
              <a:rPr lang="tr-TR" altLang="tr-TR" sz="2400" dirty="0" smtClean="0"/>
              <a:t> </a:t>
            </a:r>
            <a:r>
              <a:rPr lang="tr-TR" altLang="tr-TR" sz="2400" dirty="0" err="1" smtClean="0"/>
              <a:t>free</a:t>
            </a:r>
            <a:r>
              <a:rPr lang="tr-TR" altLang="tr-TR" sz="2400" dirty="0" smtClean="0"/>
              <a:t>.</a:t>
            </a:r>
          </a:p>
          <a:p>
            <a:pPr marL="0" indent="0">
              <a:buFont typeface="Wingdings" pitchFamily="2" charset="2"/>
              <a:buNone/>
              <a:defRPr/>
            </a:pPr>
            <a:endParaRPr lang="tr-TR" altLang="tr-TR" sz="2400" dirty="0" smtClean="0"/>
          </a:p>
          <a:p>
            <a:pPr>
              <a:defRPr/>
            </a:pPr>
            <a:r>
              <a:rPr lang="tr-TR" altLang="tr-TR" sz="2400" dirty="0" smtClean="0"/>
              <a:t> </a:t>
            </a:r>
            <a:r>
              <a:rPr lang="tr-TR" altLang="tr-TR" sz="2400" dirty="0" err="1" smtClean="0"/>
              <a:t>Mirror</a:t>
            </a:r>
            <a:r>
              <a:rPr lang="tr-TR" altLang="tr-TR" sz="2400" dirty="0" smtClean="0"/>
              <a:t> Technical </a:t>
            </a:r>
            <a:r>
              <a:rPr lang="tr-TR" altLang="tr-TR" sz="2400" dirty="0" err="1" smtClean="0"/>
              <a:t>Committees</a:t>
            </a:r>
            <a:r>
              <a:rPr lang="tr-TR" altLang="tr-TR" sz="2400" dirty="0" smtClean="0"/>
              <a:t> </a:t>
            </a:r>
            <a:r>
              <a:rPr lang="tr-TR" altLang="tr-TR" sz="2400" dirty="0" err="1" smtClean="0"/>
              <a:t>are</a:t>
            </a:r>
            <a:r>
              <a:rPr lang="tr-TR" altLang="tr-TR" sz="2400" dirty="0" smtClean="0"/>
              <a:t> </a:t>
            </a:r>
            <a:r>
              <a:rPr lang="tr-TR" altLang="tr-TR" sz="2400" dirty="0" err="1" smtClean="0"/>
              <a:t>open</a:t>
            </a:r>
            <a:r>
              <a:rPr lang="tr-TR" altLang="tr-TR" sz="2400" dirty="0" smtClean="0"/>
              <a:t> </a:t>
            </a:r>
            <a:r>
              <a:rPr lang="tr-TR" altLang="tr-TR" sz="2400" dirty="0" err="1" smtClean="0"/>
              <a:t>to</a:t>
            </a:r>
            <a:r>
              <a:rPr lang="tr-TR" altLang="tr-TR" sz="2400" dirty="0" smtClean="0"/>
              <a:t> </a:t>
            </a:r>
            <a:r>
              <a:rPr lang="tr-TR" altLang="tr-TR" sz="2400" dirty="0" err="1" smtClean="0"/>
              <a:t>all</a:t>
            </a:r>
            <a:r>
              <a:rPr lang="tr-TR" altLang="tr-TR" sz="2400" dirty="0" smtClean="0"/>
              <a:t> </a:t>
            </a:r>
            <a:r>
              <a:rPr lang="tr-TR" altLang="tr-TR" sz="2400" dirty="0" err="1" smtClean="0"/>
              <a:t>stakeholders</a:t>
            </a:r>
            <a:r>
              <a:rPr lang="tr-TR" altLang="tr-TR" sz="2400" dirty="0" smtClean="0"/>
              <a:t> </a:t>
            </a:r>
            <a:r>
              <a:rPr lang="tr-TR" altLang="tr-TR" sz="2400" dirty="0" err="1" smtClean="0"/>
              <a:t>such</a:t>
            </a:r>
            <a:r>
              <a:rPr lang="tr-TR" altLang="tr-TR" sz="2400" dirty="0" smtClean="0"/>
              <a:t> as </a:t>
            </a:r>
            <a:r>
              <a:rPr lang="en-US" altLang="tr-TR" sz="2400" dirty="0" smtClean="0"/>
              <a:t>private sector, associations, universities, public organizations and civil society organizations</a:t>
            </a:r>
            <a:r>
              <a:rPr lang="tr-TR" altLang="tr-TR" sz="2400" dirty="0" smtClean="0"/>
              <a:t>. </a:t>
            </a:r>
          </a:p>
          <a:p>
            <a:pPr marL="0" indent="0">
              <a:buFont typeface="Wingdings" pitchFamily="2" charset="2"/>
              <a:buNone/>
              <a:defRPr/>
            </a:pPr>
            <a:endParaRPr lang="tr-TR" altLang="tr-TR" sz="2400" dirty="0" smtClean="0"/>
          </a:p>
          <a:p>
            <a:pPr>
              <a:defRPr/>
            </a:pPr>
            <a:r>
              <a:rPr lang="es-ES" altLang="tr-TR" sz="2400" dirty="0" smtClean="0"/>
              <a:t>The chairman and deputy chairman of the committee are elected by the members</a:t>
            </a:r>
            <a:r>
              <a:rPr lang="tr-TR" altLang="tr-TR" sz="2400" dirty="0" smtClean="0"/>
              <a:t> and </a:t>
            </a:r>
            <a:r>
              <a:rPr lang="tr-TR" altLang="tr-TR" sz="2400" dirty="0" err="1" smtClean="0"/>
              <a:t>then</a:t>
            </a:r>
            <a:r>
              <a:rPr lang="tr-TR" altLang="tr-TR" sz="2400" dirty="0" smtClean="0"/>
              <a:t> </a:t>
            </a:r>
            <a:r>
              <a:rPr lang="tr-TR" altLang="tr-TR" sz="2400" dirty="0" err="1" smtClean="0"/>
              <a:t>officially</a:t>
            </a:r>
            <a:r>
              <a:rPr lang="tr-TR" altLang="tr-TR" sz="2400" dirty="0" smtClean="0"/>
              <a:t> </a:t>
            </a:r>
            <a:r>
              <a:rPr lang="tr-TR" altLang="tr-TR" sz="2400" dirty="0" err="1" smtClean="0"/>
              <a:t>appointed</a:t>
            </a:r>
            <a:r>
              <a:rPr lang="tr-TR" altLang="tr-TR" sz="2400" dirty="0" smtClean="0"/>
              <a:t> </a:t>
            </a:r>
            <a:r>
              <a:rPr lang="tr-TR" altLang="tr-TR" sz="2400" dirty="0" err="1" smtClean="0"/>
              <a:t>by</a:t>
            </a:r>
            <a:r>
              <a:rPr lang="tr-TR" altLang="tr-TR" sz="2400" dirty="0" smtClean="0"/>
              <a:t> TSE </a:t>
            </a:r>
            <a:r>
              <a:rPr lang="tr-TR" altLang="tr-TR" sz="2400" dirty="0" err="1" smtClean="0"/>
              <a:t>Standard</a:t>
            </a:r>
            <a:r>
              <a:rPr lang="tr-TR" altLang="tr-TR" sz="2400" dirty="0" smtClean="0"/>
              <a:t> </a:t>
            </a:r>
            <a:r>
              <a:rPr lang="tr-TR" altLang="tr-TR" sz="2400" dirty="0" err="1" smtClean="0"/>
              <a:t>Prep</a:t>
            </a:r>
            <a:r>
              <a:rPr lang="tr-TR" altLang="tr-TR" sz="2400" dirty="0" smtClean="0"/>
              <a:t>. Center</a:t>
            </a:r>
            <a:r>
              <a:rPr lang="es-ES" altLang="tr-TR" sz="2400" dirty="0" smtClean="0"/>
              <a:t>. </a:t>
            </a:r>
            <a:endParaRPr lang="tr-TR" altLang="tr-TR" sz="2400" dirty="0" smtClean="0"/>
          </a:p>
          <a:p>
            <a:pPr marL="0" indent="0">
              <a:buFont typeface="Wingdings" pitchFamily="2" charset="2"/>
              <a:buNone/>
              <a:defRPr/>
            </a:pPr>
            <a:endParaRPr lang="tr-TR" altLang="tr-TR" sz="2400" dirty="0" smtClean="0"/>
          </a:p>
          <a:p>
            <a:pPr>
              <a:defRPr/>
            </a:pPr>
            <a:r>
              <a:rPr lang="es-ES" altLang="tr-TR" sz="2400" dirty="0" smtClean="0"/>
              <a:t>The committee secretary is responsible for the coordination </a:t>
            </a:r>
            <a:r>
              <a:rPr lang="tr-TR" altLang="tr-TR" sz="2400" dirty="0" smtClean="0"/>
              <a:t>of </a:t>
            </a:r>
            <a:r>
              <a:rPr lang="tr-TR" altLang="tr-TR" sz="2400" dirty="0" err="1" smtClean="0"/>
              <a:t>technical</a:t>
            </a:r>
            <a:r>
              <a:rPr lang="tr-TR" altLang="tr-TR" sz="2400" dirty="0" smtClean="0"/>
              <a:t> </a:t>
            </a:r>
            <a:r>
              <a:rPr lang="tr-TR" altLang="tr-TR" sz="2400" dirty="0" err="1" smtClean="0"/>
              <a:t>works</a:t>
            </a:r>
            <a:r>
              <a:rPr lang="es-ES" altLang="tr-TR" sz="2400" dirty="0" smtClean="0"/>
              <a:t>.</a:t>
            </a:r>
            <a:endParaRPr lang="tr-TR" altLang="tr-TR" sz="2400" dirty="0" smtClean="0"/>
          </a:p>
          <a:p>
            <a:pPr>
              <a:defRPr/>
            </a:pPr>
            <a:endParaRPr lang="tr-TR" altLang="tr-TR" dirty="0" smtClean="0"/>
          </a:p>
        </p:txBody>
      </p:sp>
      <p:sp>
        <p:nvSpPr>
          <p:cNvPr id="4" name="Veri Yer Tutucusu 3"/>
          <p:cNvSpPr>
            <a:spLocks noGrp="1"/>
          </p:cNvSpPr>
          <p:nvPr>
            <p:ph type="dt" sz="quarter" idx="10"/>
          </p:nvPr>
        </p:nvSpPr>
        <p:spPr/>
        <p:txBody>
          <a:bodyPr/>
          <a:lstStyle/>
          <a:p>
            <a:pPr>
              <a:defRPr/>
            </a:pPr>
            <a:r>
              <a:rPr lang="tr-TR" dirty="0" smtClean="0"/>
              <a:t>.</a:t>
            </a:r>
          </a:p>
          <a:p>
            <a:pPr>
              <a:defRPr/>
            </a:pPr>
            <a:endParaRPr lang="tr-TR" dirty="0" smtClean="0"/>
          </a:p>
          <a:p>
            <a:pPr>
              <a:defRPr/>
            </a:pPr>
            <a:r>
              <a:rPr lang="tr-TR" dirty="0" smtClean="0"/>
              <a:t>www.tse.org.tr</a:t>
            </a:r>
            <a:endParaRPr lang="tr-TR" dirty="0"/>
          </a:p>
        </p:txBody>
      </p:sp>
      <p:sp>
        <p:nvSpPr>
          <p:cNvPr id="64517"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99E6A679-25D9-43BC-955D-9031D57E089B}" type="slidenum">
              <a:rPr lang="tr-TR" altLang="tr-TR" sz="1000" smtClean="0">
                <a:solidFill>
                  <a:srgbClr val="FF0000"/>
                </a:solidFill>
                <a:latin typeface="Verdana" pitchFamily="34" charset="0"/>
              </a:rPr>
              <a:pPr>
                <a:spcBef>
                  <a:spcPct val="0"/>
                </a:spcBef>
                <a:buClrTx/>
                <a:buSzTx/>
                <a:buFontTx/>
                <a:buNone/>
              </a:pPr>
              <a:t>54</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a:solidFill>
                  <a:srgbClr val="FF0000"/>
                </a:solidFill>
                <a:effectLst>
                  <a:outerShdw blurRad="38100" dist="38100" dir="2700000" algn="tl">
                    <a:srgbClr val="C0C0C0"/>
                  </a:outerShdw>
                </a:effectLst>
              </a:rPr>
              <a:t>Standards Preparation Center</a:t>
            </a:r>
          </a:p>
          <a:p>
            <a:pPr eaLnBrk="1" hangingPunct="1">
              <a:defRPr/>
            </a:pPr>
            <a:endParaRPr lang="tr-TR"/>
          </a:p>
          <a:p>
            <a:pPr eaLnBrk="1" hangingPunct="1">
              <a:defRPr/>
            </a:pPr>
            <a:r>
              <a:rPr lang="en-US" sz="1000"/>
              <a:t>©</a:t>
            </a:r>
            <a:r>
              <a:rPr lang="tr-TR" sz="1000"/>
              <a:t>2010 Türk Standardları Enstitüsü</a:t>
            </a:r>
          </a:p>
        </p:txBody>
      </p:sp>
      <p:sp>
        <p:nvSpPr>
          <p:cNvPr id="65540"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7B8A4AD4-1AB3-4526-8DB9-524E957360F9}" type="slidenum">
              <a:rPr lang="tr-TR" altLang="tr-TR" sz="1000" smtClean="0">
                <a:solidFill>
                  <a:srgbClr val="FF0000"/>
                </a:solidFill>
                <a:latin typeface="Verdana" pitchFamily="34" charset="0"/>
              </a:rPr>
              <a:pPr>
                <a:spcBef>
                  <a:spcPct val="0"/>
                </a:spcBef>
                <a:buClrTx/>
                <a:buSzTx/>
                <a:buFontTx/>
                <a:buNone/>
              </a:pPr>
              <a:t>55</a:t>
            </a:fld>
            <a:endParaRPr lang="tr-TR" altLang="tr-TR" sz="1000" smtClean="0">
              <a:solidFill>
                <a:srgbClr val="FF0000"/>
              </a:solidFill>
              <a:latin typeface="Verdana" pitchFamily="34" charset="0"/>
            </a:endParaRPr>
          </a:p>
        </p:txBody>
      </p:sp>
      <p:sp>
        <p:nvSpPr>
          <p:cNvPr id="65541" name="Rectangle 2"/>
          <p:cNvSpPr>
            <a:spLocks noGrp="1" noChangeArrowheads="1"/>
          </p:cNvSpPr>
          <p:nvPr>
            <p:ph type="title"/>
          </p:nvPr>
        </p:nvSpPr>
        <p:spPr/>
        <p:txBody>
          <a:bodyPr/>
          <a:lstStyle/>
          <a:p>
            <a:pPr eaLnBrk="1" hangingPunct="1"/>
            <a:r>
              <a:rPr lang="tr-TR" altLang="tr-TR" sz="3600" dirty="0" err="1" smtClean="0"/>
              <a:t>Mirror</a:t>
            </a:r>
            <a:r>
              <a:rPr lang="tr-TR" altLang="tr-TR" sz="3600" dirty="0" smtClean="0"/>
              <a:t> Technical </a:t>
            </a:r>
            <a:r>
              <a:rPr lang="tr-TR" altLang="tr-TR" sz="3600" dirty="0" err="1" smtClean="0"/>
              <a:t>Committees</a:t>
            </a:r>
            <a:endParaRPr lang="en-US" altLang="tr-TR" sz="3600" dirty="0" smtClean="0"/>
          </a:p>
        </p:txBody>
      </p:sp>
      <p:sp>
        <p:nvSpPr>
          <p:cNvPr id="47110" name="Rectangle 3"/>
          <p:cNvSpPr>
            <a:spLocks noGrp="1" noChangeArrowheads="1"/>
          </p:cNvSpPr>
          <p:nvPr>
            <p:ph type="body" idx="1"/>
          </p:nvPr>
        </p:nvSpPr>
        <p:spPr>
          <a:xfrm>
            <a:off x="684213" y="1484313"/>
            <a:ext cx="7343775" cy="4530725"/>
          </a:xfrm>
        </p:spPr>
        <p:txBody>
          <a:bodyPr/>
          <a:lstStyle/>
          <a:p>
            <a:pPr>
              <a:defRPr/>
            </a:pPr>
            <a:r>
              <a:rPr lang="tr-TR" altLang="tr-TR" dirty="0" err="1" smtClean="0"/>
              <a:t>Number</a:t>
            </a:r>
            <a:r>
              <a:rPr lang="tr-TR" altLang="tr-TR" dirty="0" smtClean="0"/>
              <a:t> of </a:t>
            </a:r>
            <a:r>
              <a:rPr lang="tr-TR" altLang="tr-TR" dirty="0" err="1" smtClean="0"/>
              <a:t>MTCs</a:t>
            </a:r>
            <a:r>
              <a:rPr lang="tr-TR" altLang="tr-TR" dirty="0" smtClean="0"/>
              <a:t> as of 2016          123</a:t>
            </a:r>
          </a:p>
          <a:p>
            <a:pPr>
              <a:defRPr/>
            </a:pPr>
            <a:r>
              <a:rPr lang="tr-TR" altLang="tr-TR" dirty="0" smtClean="0"/>
              <a:t>Total </a:t>
            </a:r>
            <a:r>
              <a:rPr lang="tr-TR" altLang="tr-TR" dirty="0" err="1" smtClean="0"/>
              <a:t>number</a:t>
            </a:r>
            <a:r>
              <a:rPr lang="tr-TR" altLang="tr-TR" dirty="0" smtClean="0"/>
              <a:t> of </a:t>
            </a:r>
            <a:r>
              <a:rPr lang="tr-TR" altLang="tr-TR" dirty="0" err="1" smtClean="0"/>
              <a:t>experts</a:t>
            </a:r>
            <a:r>
              <a:rPr lang="tr-TR" altLang="tr-TR" dirty="0" smtClean="0"/>
              <a:t>      </a:t>
            </a:r>
            <a:r>
              <a:rPr lang="tr-TR" altLang="tr-TR" dirty="0" smtClean="0"/>
              <a:t>1670</a:t>
            </a:r>
            <a:endParaRPr lang="tr-TR" altLang="tr-TR" dirty="0" smtClean="0"/>
          </a:p>
          <a:p>
            <a:pPr>
              <a:defRPr/>
            </a:pPr>
            <a:r>
              <a:rPr lang="tr-TR" altLang="tr-TR" dirty="0" err="1" smtClean="0"/>
              <a:t>Number</a:t>
            </a:r>
            <a:r>
              <a:rPr lang="tr-TR" altLang="tr-TR" dirty="0" smtClean="0"/>
              <a:t> of </a:t>
            </a:r>
            <a:r>
              <a:rPr lang="tr-TR" altLang="tr-TR" dirty="0" err="1" smtClean="0"/>
              <a:t>technical</a:t>
            </a:r>
            <a:r>
              <a:rPr lang="tr-TR" altLang="tr-TR" dirty="0" smtClean="0"/>
              <a:t> </a:t>
            </a:r>
            <a:r>
              <a:rPr lang="tr-TR" altLang="tr-TR" dirty="0" err="1" smtClean="0"/>
              <a:t>committees</a:t>
            </a:r>
            <a:r>
              <a:rPr lang="tr-TR" altLang="tr-TR" dirty="0" smtClean="0"/>
              <a:t> </a:t>
            </a:r>
            <a:r>
              <a:rPr lang="tr-TR" altLang="tr-TR" dirty="0" err="1" smtClean="0"/>
              <a:t>followed</a:t>
            </a:r>
            <a:r>
              <a:rPr lang="tr-TR" altLang="tr-TR" dirty="0" smtClean="0"/>
              <a:t> </a:t>
            </a:r>
            <a:r>
              <a:rPr lang="tr-TR" altLang="tr-TR" dirty="0" err="1" smtClean="0"/>
              <a:t>by</a:t>
            </a:r>
            <a:r>
              <a:rPr lang="tr-TR" altLang="tr-TR" dirty="0" smtClean="0"/>
              <a:t> </a:t>
            </a:r>
            <a:r>
              <a:rPr lang="tr-TR" altLang="tr-TR" dirty="0" err="1" smtClean="0"/>
              <a:t>MTCs</a:t>
            </a:r>
            <a:r>
              <a:rPr lang="tr-TR" altLang="tr-TR" dirty="0" smtClean="0"/>
              <a:t>:</a:t>
            </a:r>
            <a:endParaRPr lang="tr-TR" altLang="tr-TR" dirty="0" smtClean="0"/>
          </a:p>
        </p:txBody>
      </p:sp>
      <p:sp>
        <p:nvSpPr>
          <p:cNvPr id="65543" name="Sağ Ok 1"/>
          <p:cNvSpPr>
            <a:spLocks noChangeArrowheads="1"/>
          </p:cNvSpPr>
          <p:nvPr/>
        </p:nvSpPr>
        <p:spPr bwMode="auto">
          <a:xfrm>
            <a:off x="5795963" y="1628775"/>
            <a:ext cx="576262" cy="287338"/>
          </a:xfrm>
          <a:prstGeom prst="rightArrow">
            <a:avLst>
              <a:gd name="adj1" fmla="val 50000"/>
              <a:gd name="adj2" fmla="val 50138"/>
            </a:avLst>
          </a:prstGeom>
          <a:solidFill>
            <a:schemeClr val="accent1"/>
          </a:solidFill>
          <a:ln w="9525" algn="ctr">
            <a:solidFill>
              <a:schemeClr val="tx1"/>
            </a:solidFill>
            <a:round/>
            <a:headEnd/>
            <a:tailEnd/>
          </a:ln>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None/>
            </a:pPr>
            <a:endParaRPr lang="tr-TR" altLang="tr-TR"/>
          </a:p>
        </p:txBody>
      </p:sp>
      <p:sp>
        <p:nvSpPr>
          <p:cNvPr id="65544" name="Sağ Ok 2"/>
          <p:cNvSpPr>
            <a:spLocks noChangeArrowheads="1"/>
          </p:cNvSpPr>
          <p:nvPr/>
        </p:nvSpPr>
        <p:spPr bwMode="auto">
          <a:xfrm>
            <a:off x="5076825" y="2205038"/>
            <a:ext cx="287338" cy="215900"/>
          </a:xfrm>
          <a:prstGeom prst="rightArrow">
            <a:avLst>
              <a:gd name="adj1" fmla="val 50000"/>
              <a:gd name="adj2" fmla="val 49908"/>
            </a:avLst>
          </a:prstGeom>
          <a:solidFill>
            <a:schemeClr val="accent1"/>
          </a:solidFill>
          <a:ln w="9525" algn="ctr">
            <a:solidFill>
              <a:schemeClr val="tx1"/>
            </a:solidFill>
            <a:round/>
            <a:headEnd/>
            <a:tailEnd/>
          </a:ln>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Tx/>
              <a:buSzTx/>
              <a:buFontTx/>
              <a:buNone/>
            </a:pPr>
            <a:endParaRPr lang="tr-TR" altLang="tr-TR"/>
          </a:p>
        </p:txBody>
      </p:sp>
      <p:graphicFrame>
        <p:nvGraphicFramePr>
          <p:cNvPr id="3" name="Tablo 2"/>
          <p:cNvGraphicFramePr>
            <a:graphicFrameLocks noGrp="1"/>
          </p:cNvGraphicFramePr>
          <p:nvPr/>
        </p:nvGraphicFramePr>
        <p:xfrm>
          <a:off x="1116013" y="4076700"/>
          <a:ext cx="5849938" cy="1473198"/>
        </p:xfrm>
        <a:graphic>
          <a:graphicData uri="http://schemas.openxmlformats.org/drawingml/2006/table">
            <a:tbl>
              <a:tblPr firstRow="1" firstCol="1" bandRow="1">
                <a:tableStyleId>{5C22544A-7EE6-4342-B048-85BDC9FD1C3A}</a:tableStyleId>
              </a:tblPr>
              <a:tblGrid>
                <a:gridCol w="2924969"/>
                <a:gridCol w="2924969"/>
              </a:tblGrid>
              <a:tr h="245533">
                <a:tc>
                  <a:txBody>
                    <a:bodyPr/>
                    <a:lstStyle/>
                    <a:p>
                      <a:pPr marL="457200" eaLnBrk="0" fontAlgn="base" hangingPunct="0">
                        <a:spcAft>
                          <a:spcPts val="0"/>
                        </a:spcAft>
                      </a:pPr>
                      <a:r>
                        <a:rPr lang="tr-TR" sz="1400" dirty="0" err="1">
                          <a:effectLst/>
                        </a:rPr>
                        <a:t>Organisation</a:t>
                      </a:r>
                      <a:endParaRPr lang="tr-TR" sz="1200" dirty="0">
                        <a:effectLst/>
                        <a:latin typeface="Times New Roman"/>
                        <a:ea typeface="Times New Roman"/>
                        <a:cs typeface="Times New Roman"/>
                      </a:endParaRPr>
                    </a:p>
                  </a:txBody>
                  <a:tcPr marL="68584" marR="68584" marT="0" marB="0"/>
                </a:tc>
                <a:tc>
                  <a:txBody>
                    <a:bodyPr/>
                    <a:lstStyle/>
                    <a:p>
                      <a:pPr>
                        <a:lnSpc>
                          <a:spcPct val="115000"/>
                        </a:lnSpc>
                        <a:spcAft>
                          <a:spcPts val="0"/>
                        </a:spcAft>
                      </a:pPr>
                      <a:r>
                        <a:rPr lang="tr-TR" sz="1400">
                          <a:effectLst/>
                        </a:rPr>
                        <a:t># of committee followed</a:t>
                      </a:r>
                      <a:endParaRPr lang="tr-TR" sz="1100">
                        <a:effectLst/>
                        <a:latin typeface="Calibri"/>
                        <a:ea typeface="Calibri"/>
                        <a:cs typeface="Times New Roman"/>
                      </a:endParaRPr>
                    </a:p>
                  </a:txBody>
                  <a:tcPr marL="68584" marR="68584" marT="0" marB="0"/>
                </a:tc>
              </a:tr>
              <a:tr h="245533">
                <a:tc>
                  <a:txBody>
                    <a:bodyPr/>
                    <a:lstStyle/>
                    <a:p>
                      <a:pPr>
                        <a:lnSpc>
                          <a:spcPct val="115000"/>
                        </a:lnSpc>
                        <a:spcAft>
                          <a:spcPts val="0"/>
                        </a:spcAft>
                      </a:pPr>
                      <a:r>
                        <a:rPr lang="tr-TR" sz="1400">
                          <a:effectLst/>
                        </a:rPr>
                        <a:t>ISO</a:t>
                      </a:r>
                      <a:endParaRPr lang="tr-TR" sz="1100">
                        <a:effectLst/>
                        <a:latin typeface="Calibri"/>
                        <a:ea typeface="Calibri"/>
                        <a:cs typeface="Times New Roman"/>
                      </a:endParaRPr>
                    </a:p>
                  </a:txBody>
                  <a:tcPr marL="68584" marR="68584" marT="0" marB="0"/>
                </a:tc>
                <a:tc>
                  <a:txBody>
                    <a:bodyPr/>
                    <a:lstStyle/>
                    <a:p>
                      <a:pPr>
                        <a:lnSpc>
                          <a:spcPct val="115000"/>
                        </a:lnSpc>
                        <a:spcAft>
                          <a:spcPts val="0"/>
                        </a:spcAft>
                      </a:pPr>
                      <a:r>
                        <a:rPr lang="tr-TR" sz="1400" dirty="0" smtClean="0">
                          <a:effectLst/>
                        </a:rPr>
                        <a:t>149 </a:t>
                      </a:r>
                      <a:r>
                        <a:rPr lang="tr-TR" sz="1400" dirty="0">
                          <a:effectLst/>
                        </a:rPr>
                        <a:t>TC/SC  </a:t>
                      </a:r>
                      <a:endParaRPr lang="tr-TR" sz="1100" dirty="0">
                        <a:effectLst/>
                        <a:latin typeface="Calibri"/>
                        <a:ea typeface="Calibri"/>
                        <a:cs typeface="Times New Roman"/>
                      </a:endParaRPr>
                    </a:p>
                  </a:txBody>
                  <a:tcPr marL="68584" marR="68584" marT="0" marB="0"/>
                </a:tc>
              </a:tr>
              <a:tr h="245533">
                <a:tc>
                  <a:txBody>
                    <a:bodyPr/>
                    <a:lstStyle/>
                    <a:p>
                      <a:pPr>
                        <a:lnSpc>
                          <a:spcPct val="115000"/>
                        </a:lnSpc>
                        <a:spcAft>
                          <a:spcPts val="0"/>
                        </a:spcAft>
                      </a:pPr>
                      <a:r>
                        <a:rPr lang="tr-TR" sz="1400">
                          <a:effectLst/>
                        </a:rPr>
                        <a:t>CEN</a:t>
                      </a:r>
                      <a:endParaRPr lang="tr-TR" sz="1100">
                        <a:effectLst/>
                        <a:latin typeface="Calibri"/>
                        <a:ea typeface="Calibri"/>
                        <a:cs typeface="Times New Roman"/>
                      </a:endParaRPr>
                    </a:p>
                  </a:txBody>
                  <a:tcPr marL="68584" marR="68584" marT="0" marB="0"/>
                </a:tc>
                <a:tc>
                  <a:txBody>
                    <a:bodyPr/>
                    <a:lstStyle/>
                    <a:p>
                      <a:pPr>
                        <a:lnSpc>
                          <a:spcPct val="115000"/>
                        </a:lnSpc>
                        <a:spcAft>
                          <a:spcPts val="0"/>
                        </a:spcAft>
                      </a:pPr>
                      <a:r>
                        <a:rPr lang="tr-TR" sz="1400" dirty="0" smtClean="0">
                          <a:effectLst/>
                        </a:rPr>
                        <a:t>100 </a:t>
                      </a:r>
                      <a:r>
                        <a:rPr lang="tr-TR" sz="1400" dirty="0">
                          <a:effectLst/>
                        </a:rPr>
                        <a:t>TC</a:t>
                      </a:r>
                      <a:endParaRPr lang="tr-TR" sz="1100" dirty="0">
                        <a:effectLst/>
                        <a:latin typeface="Calibri"/>
                        <a:ea typeface="Calibri"/>
                        <a:cs typeface="Times New Roman"/>
                      </a:endParaRPr>
                    </a:p>
                  </a:txBody>
                  <a:tcPr marL="68584" marR="68584" marT="0" marB="0"/>
                </a:tc>
              </a:tr>
              <a:tr h="245533">
                <a:tc>
                  <a:txBody>
                    <a:bodyPr/>
                    <a:lstStyle/>
                    <a:p>
                      <a:pPr>
                        <a:lnSpc>
                          <a:spcPct val="115000"/>
                        </a:lnSpc>
                        <a:spcAft>
                          <a:spcPts val="0"/>
                        </a:spcAft>
                      </a:pPr>
                      <a:r>
                        <a:rPr lang="tr-TR" sz="1400">
                          <a:effectLst/>
                        </a:rPr>
                        <a:t>IEC</a:t>
                      </a:r>
                      <a:endParaRPr lang="tr-TR" sz="1100">
                        <a:effectLst/>
                        <a:latin typeface="Calibri"/>
                        <a:ea typeface="Calibri"/>
                        <a:cs typeface="Times New Roman"/>
                      </a:endParaRPr>
                    </a:p>
                  </a:txBody>
                  <a:tcPr marL="68584" marR="68584" marT="0" marB="0"/>
                </a:tc>
                <a:tc>
                  <a:txBody>
                    <a:bodyPr/>
                    <a:lstStyle/>
                    <a:p>
                      <a:pPr>
                        <a:lnSpc>
                          <a:spcPct val="115000"/>
                        </a:lnSpc>
                        <a:spcAft>
                          <a:spcPts val="0"/>
                        </a:spcAft>
                      </a:pPr>
                      <a:r>
                        <a:rPr lang="tr-TR" sz="1400">
                          <a:effectLst/>
                        </a:rPr>
                        <a:t>50 TC/SC</a:t>
                      </a:r>
                      <a:endParaRPr lang="tr-TR" sz="1100">
                        <a:effectLst/>
                        <a:latin typeface="Calibri"/>
                        <a:ea typeface="Calibri"/>
                        <a:cs typeface="Times New Roman"/>
                      </a:endParaRPr>
                    </a:p>
                  </a:txBody>
                  <a:tcPr marL="68584" marR="68584" marT="0" marB="0"/>
                </a:tc>
              </a:tr>
              <a:tr h="245533">
                <a:tc>
                  <a:txBody>
                    <a:bodyPr/>
                    <a:lstStyle/>
                    <a:p>
                      <a:pPr>
                        <a:lnSpc>
                          <a:spcPct val="115000"/>
                        </a:lnSpc>
                        <a:spcAft>
                          <a:spcPts val="0"/>
                        </a:spcAft>
                      </a:pPr>
                      <a:r>
                        <a:rPr lang="tr-TR" sz="1400">
                          <a:effectLst/>
                        </a:rPr>
                        <a:t>CLC</a:t>
                      </a:r>
                      <a:endParaRPr lang="tr-TR" sz="1100">
                        <a:effectLst/>
                        <a:latin typeface="Calibri"/>
                        <a:ea typeface="Calibri"/>
                        <a:cs typeface="Times New Roman"/>
                      </a:endParaRPr>
                    </a:p>
                  </a:txBody>
                  <a:tcPr marL="68584" marR="68584" marT="0" marB="0"/>
                </a:tc>
                <a:tc>
                  <a:txBody>
                    <a:bodyPr/>
                    <a:lstStyle/>
                    <a:p>
                      <a:pPr>
                        <a:lnSpc>
                          <a:spcPct val="115000"/>
                        </a:lnSpc>
                        <a:spcAft>
                          <a:spcPts val="0"/>
                        </a:spcAft>
                      </a:pPr>
                      <a:r>
                        <a:rPr lang="tr-TR" sz="1400">
                          <a:effectLst/>
                        </a:rPr>
                        <a:t>21 TC/SC</a:t>
                      </a:r>
                      <a:endParaRPr lang="tr-TR" sz="1100">
                        <a:effectLst/>
                        <a:latin typeface="Calibri"/>
                        <a:ea typeface="Calibri"/>
                        <a:cs typeface="Times New Roman"/>
                      </a:endParaRPr>
                    </a:p>
                  </a:txBody>
                  <a:tcPr marL="68584" marR="68584" marT="0" marB="0"/>
                </a:tc>
              </a:tr>
              <a:tr h="245533">
                <a:tc>
                  <a:txBody>
                    <a:bodyPr/>
                    <a:lstStyle/>
                    <a:p>
                      <a:pPr>
                        <a:lnSpc>
                          <a:spcPct val="115000"/>
                        </a:lnSpc>
                        <a:spcAft>
                          <a:spcPts val="0"/>
                        </a:spcAft>
                      </a:pPr>
                      <a:r>
                        <a:rPr lang="tr-TR" sz="1400" dirty="0">
                          <a:effectLst/>
                        </a:rPr>
                        <a:t>ISO/IEC JTC</a:t>
                      </a:r>
                      <a:endParaRPr lang="tr-TR" sz="1100" dirty="0">
                        <a:effectLst/>
                        <a:latin typeface="Calibri"/>
                        <a:ea typeface="Calibri"/>
                        <a:cs typeface="Times New Roman"/>
                      </a:endParaRPr>
                    </a:p>
                  </a:txBody>
                  <a:tcPr marL="68584" marR="68584" marT="0" marB="0"/>
                </a:tc>
                <a:tc>
                  <a:txBody>
                    <a:bodyPr/>
                    <a:lstStyle/>
                    <a:p>
                      <a:pPr>
                        <a:lnSpc>
                          <a:spcPct val="115000"/>
                        </a:lnSpc>
                        <a:spcAft>
                          <a:spcPts val="0"/>
                        </a:spcAft>
                      </a:pPr>
                      <a:r>
                        <a:rPr lang="tr-TR" sz="1400" dirty="0">
                          <a:effectLst/>
                        </a:rPr>
                        <a:t>4</a:t>
                      </a:r>
                      <a:r>
                        <a:rPr lang="tr-TR" sz="1400" dirty="0" smtClean="0">
                          <a:effectLst/>
                        </a:rPr>
                        <a:t> </a:t>
                      </a:r>
                      <a:r>
                        <a:rPr lang="tr-TR" sz="1400" dirty="0">
                          <a:effectLst/>
                        </a:rPr>
                        <a:t>TC/SC</a:t>
                      </a:r>
                      <a:endParaRPr lang="tr-TR" sz="1100" dirty="0">
                        <a:effectLst/>
                        <a:latin typeface="Calibri"/>
                        <a:ea typeface="Calibri"/>
                        <a:cs typeface="Times New Roman"/>
                      </a:endParaRPr>
                    </a:p>
                  </a:txBody>
                  <a:tcPr marL="68584" marR="68584" marT="0" marB="0"/>
                </a:tc>
              </a:tr>
            </a:tbl>
          </a:graphicData>
        </a:graphic>
      </p:graphicFrame>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Başlık 1"/>
          <p:cNvSpPr>
            <a:spLocks noGrp="1"/>
          </p:cNvSpPr>
          <p:nvPr>
            <p:ph type="title"/>
          </p:nvPr>
        </p:nvSpPr>
        <p:spPr/>
        <p:txBody>
          <a:bodyPr/>
          <a:lstStyle/>
          <a:p>
            <a:r>
              <a:rPr lang="tr-TR" altLang="tr-TR" smtClean="0"/>
              <a:t>References</a:t>
            </a:r>
          </a:p>
        </p:txBody>
      </p:sp>
      <p:sp>
        <p:nvSpPr>
          <p:cNvPr id="3" name="İçerik Yer Tutucusu 2"/>
          <p:cNvSpPr>
            <a:spLocks noGrp="1"/>
          </p:cNvSpPr>
          <p:nvPr>
            <p:ph idx="1"/>
          </p:nvPr>
        </p:nvSpPr>
        <p:spPr>
          <a:xfrm>
            <a:off x="107950" y="1196975"/>
            <a:ext cx="9144000" cy="4530725"/>
          </a:xfrm>
        </p:spPr>
        <p:txBody>
          <a:bodyPr/>
          <a:lstStyle/>
          <a:p>
            <a:r>
              <a:rPr lang="en-US" sz="2400" dirty="0"/>
              <a:t>Official Journal of the Republic of Turkey Prime </a:t>
            </a:r>
            <a:r>
              <a:rPr lang="en-US" sz="2400" dirty="0" smtClean="0"/>
              <a:t>Ministry</a:t>
            </a:r>
            <a:r>
              <a:rPr lang="tr-TR" sz="2400" dirty="0" smtClean="0"/>
              <a:t>, </a:t>
            </a:r>
            <a:r>
              <a:rPr lang="en-GB" sz="2400" dirty="0" smtClean="0"/>
              <a:t>1960</a:t>
            </a:r>
            <a:r>
              <a:rPr lang="tr-TR" sz="2400" dirty="0" smtClean="0"/>
              <a:t>,</a:t>
            </a:r>
            <a:r>
              <a:rPr lang="en-US" sz="2400" dirty="0" smtClean="0"/>
              <a:t> </a:t>
            </a:r>
            <a:r>
              <a:rPr lang="en-US" sz="2400" dirty="0"/>
              <a:t>Status for the establishment of the Turkish Standards Institution, Law No:132, Ankara.</a:t>
            </a:r>
            <a:endParaRPr lang="tr-TR" sz="2400" dirty="0"/>
          </a:p>
          <a:p>
            <a:r>
              <a:rPr lang="en-GB" sz="2400" dirty="0" smtClean="0"/>
              <a:t>TSE</a:t>
            </a:r>
            <a:r>
              <a:rPr lang="tr-TR" sz="2400" dirty="0"/>
              <a:t>,</a:t>
            </a:r>
            <a:r>
              <a:rPr lang="en-GB" sz="2400" dirty="0" smtClean="0"/>
              <a:t> 2015</a:t>
            </a:r>
            <a:r>
              <a:rPr lang="tr-TR" sz="2400" dirty="0" smtClean="0"/>
              <a:t>,</a:t>
            </a:r>
            <a:r>
              <a:rPr lang="en-GB" sz="2400" dirty="0" smtClean="0"/>
              <a:t> </a:t>
            </a:r>
            <a:r>
              <a:rPr lang="en-GB" sz="2400" dirty="0"/>
              <a:t>Standardization </a:t>
            </a:r>
            <a:r>
              <a:rPr lang="tr-TR" sz="2400" dirty="0" err="1" smtClean="0"/>
              <a:t>Instruction</a:t>
            </a:r>
            <a:r>
              <a:rPr lang="en-GB" sz="2400" dirty="0" smtClean="0"/>
              <a:t>, </a:t>
            </a:r>
            <a:r>
              <a:rPr lang="en-GB" sz="2400" dirty="0" smtClean="0"/>
              <a:t>Ankara</a:t>
            </a:r>
            <a:r>
              <a:rPr lang="tr-TR" sz="2400" dirty="0" smtClean="0"/>
              <a:t>.</a:t>
            </a:r>
          </a:p>
          <a:p>
            <a:r>
              <a:rPr lang="en-GB" sz="2400" dirty="0"/>
              <a:t>TSE</a:t>
            </a:r>
            <a:r>
              <a:rPr lang="tr-TR" sz="2400" dirty="0"/>
              <a:t>,</a:t>
            </a:r>
            <a:r>
              <a:rPr lang="en-GB" sz="2400" dirty="0"/>
              <a:t> 2015</a:t>
            </a:r>
            <a:r>
              <a:rPr lang="tr-TR" sz="2400" dirty="0"/>
              <a:t>,</a:t>
            </a:r>
            <a:r>
              <a:rPr lang="en-GB" sz="2400" dirty="0"/>
              <a:t> Standardization </a:t>
            </a:r>
            <a:r>
              <a:rPr lang="tr-TR" sz="2400" dirty="0" smtClean="0"/>
              <a:t>Training </a:t>
            </a:r>
            <a:r>
              <a:rPr lang="tr-TR" sz="2400" dirty="0" err="1" smtClean="0"/>
              <a:t>Notes</a:t>
            </a:r>
            <a:r>
              <a:rPr lang="en-GB" sz="2400" dirty="0" smtClean="0"/>
              <a:t>, </a:t>
            </a:r>
            <a:r>
              <a:rPr lang="en-GB" sz="2400" dirty="0"/>
              <a:t>Ankara</a:t>
            </a:r>
            <a:r>
              <a:rPr lang="tr-TR" sz="2400" dirty="0"/>
              <a:t>.</a:t>
            </a:r>
          </a:p>
          <a:p>
            <a:r>
              <a:rPr lang="tr-TR" sz="2400" dirty="0" smtClean="0">
                <a:hlinkClick r:id="rId2"/>
              </a:rPr>
              <a:t>https</a:t>
            </a:r>
            <a:r>
              <a:rPr lang="tr-TR" sz="2400" dirty="0">
                <a:hlinkClick r:id="rId2"/>
              </a:rPr>
              <a:t>://</a:t>
            </a:r>
            <a:r>
              <a:rPr lang="tr-TR" sz="2400" dirty="0" smtClean="0">
                <a:hlinkClick r:id="rId2"/>
              </a:rPr>
              <a:t>www.tse.org.tr/tr/icerikdetay/2091/3332/ayna-komitele-calismalari.aspx</a:t>
            </a:r>
            <a:r>
              <a:rPr lang="tr-TR" sz="2400" dirty="0" smtClean="0"/>
              <a:t> </a:t>
            </a:r>
            <a:endParaRPr lang="tr-TR" sz="2400" dirty="0"/>
          </a:p>
          <a:p>
            <a:pPr>
              <a:defRPr/>
            </a:pPr>
            <a:endParaRPr lang="tr-TR" sz="2400" dirty="0" smtClean="0"/>
          </a:p>
          <a:p>
            <a:pPr>
              <a:defRPr/>
            </a:pPr>
            <a:endParaRPr lang="tr-TR" sz="2400" dirty="0" smtClean="0"/>
          </a:p>
          <a:p>
            <a:pPr marL="0" indent="0">
              <a:buFont typeface="Wingdings" pitchFamily="2" charset="2"/>
              <a:buNone/>
              <a:defRPr/>
            </a:pPr>
            <a:endParaRPr lang="tr-TR" dirty="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79877"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E3E51F6B-D5BE-4F3C-AF75-7C40B1CE28B3}" type="slidenum">
              <a:rPr lang="tr-TR" altLang="tr-TR" sz="1000" smtClean="0">
                <a:solidFill>
                  <a:srgbClr val="FF0000"/>
                </a:solidFill>
                <a:latin typeface="Verdana" pitchFamily="34" charset="0"/>
              </a:rPr>
              <a:pPr>
                <a:spcBef>
                  <a:spcPct val="0"/>
                </a:spcBef>
                <a:buClrTx/>
                <a:buSzTx/>
                <a:buFontTx/>
                <a:buNone/>
              </a:pPr>
              <a:t>56</a:t>
            </a:fld>
            <a:endParaRPr lang="tr-TR" altLang="tr-TR" sz="1000" smtClean="0">
              <a:solidFill>
                <a:srgbClr val="FF0000"/>
              </a:solidFill>
              <a:latin typeface="Verdana" pitchFamily="34" charset="0"/>
            </a:endParaRPr>
          </a:p>
        </p:txBody>
      </p:sp>
    </p:spTree>
    <p:extLst>
      <p:ext uri="{BB962C8B-B14F-4D97-AF65-F5344CB8AC3E}">
        <p14:creationId xmlns:p14="http://schemas.microsoft.com/office/powerpoint/2010/main" val="198276378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dirty="0" err="1">
                <a:solidFill>
                  <a:srgbClr val="FF0000"/>
                </a:solidFill>
                <a:effectLst>
                  <a:outerShdw blurRad="38100" dist="38100" dir="2700000" algn="tl">
                    <a:srgbClr val="C0C0C0"/>
                  </a:outerShdw>
                </a:effectLst>
              </a:rPr>
              <a:t>Standards</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Preparation</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Center</a:t>
            </a:r>
            <a:endParaRPr lang="tr-TR" sz="1000" dirty="0">
              <a:solidFill>
                <a:srgbClr val="FF0000"/>
              </a:solidFill>
              <a:effectLst>
                <a:outerShdw blurRad="38100" dist="38100" dir="2700000" algn="tl">
                  <a:srgbClr val="C0C0C0"/>
                </a:outerShdw>
              </a:effectLst>
            </a:endParaRPr>
          </a:p>
          <a:p>
            <a:pPr eaLnBrk="1" hangingPunct="1">
              <a:defRPr/>
            </a:pPr>
            <a:endParaRPr lang="tr-TR" dirty="0"/>
          </a:p>
          <a:p>
            <a:pPr eaLnBrk="1" hangingPunct="1">
              <a:defRPr/>
            </a:pPr>
            <a:r>
              <a:rPr lang="en-US" sz="1000" dirty="0"/>
              <a:t>©</a:t>
            </a:r>
            <a:r>
              <a:rPr lang="tr-TR" sz="1000" dirty="0"/>
              <a:t>2010 Türk Standardları Enstitüsü</a:t>
            </a:r>
          </a:p>
        </p:txBody>
      </p:sp>
      <p:sp>
        <p:nvSpPr>
          <p:cNvPr id="19460"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BD98AEDF-90D1-4CDF-B289-380499935C8F}" type="slidenum">
              <a:rPr lang="tr-TR" altLang="tr-TR" sz="1000" smtClean="0">
                <a:solidFill>
                  <a:srgbClr val="FF0000"/>
                </a:solidFill>
                <a:latin typeface="Verdana" pitchFamily="34" charset="0"/>
              </a:rPr>
              <a:pPr>
                <a:spcBef>
                  <a:spcPct val="0"/>
                </a:spcBef>
                <a:buClrTx/>
                <a:buSzTx/>
                <a:buFontTx/>
                <a:buNone/>
              </a:pPr>
              <a:t>6</a:t>
            </a:fld>
            <a:endParaRPr lang="tr-TR" altLang="tr-TR" sz="1000" smtClean="0">
              <a:solidFill>
                <a:srgbClr val="FF0000"/>
              </a:solidFill>
              <a:latin typeface="Verdana" pitchFamily="34" charset="0"/>
            </a:endParaRPr>
          </a:p>
        </p:txBody>
      </p:sp>
      <p:sp>
        <p:nvSpPr>
          <p:cNvPr id="528386" name="Rectangle 2"/>
          <p:cNvSpPr>
            <a:spLocks noChangeArrowheads="1"/>
          </p:cNvSpPr>
          <p:nvPr/>
        </p:nvSpPr>
        <p:spPr bwMode="auto">
          <a:xfrm>
            <a:off x="395288" y="1412875"/>
            <a:ext cx="8208962" cy="43926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7663" indent="-347663">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just" eaLnBrk="1" hangingPunct="1"/>
            <a:r>
              <a:rPr lang="en-GB" altLang="tr-TR" sz="2400" b="0" u="none"/>
              <a:t>To develop and </a:t>
            </a:r>
            <a:r>
              <a:rPr lang="tr-TR" altLang="tr-TR" sz="2400" b="0" u="none"/>
              <a:t>provide to be </a:t>
            </a:r>
            <a:r>
              <a:rPr lang="en-GB" altLang="tr-TR" sz="2400" b="0" u="none"/>
              <a:t>developed all kind of standards</a:t>
            </a:r>
            <a:endParaRPr lang="tr-TR" altLang="tr-TR" sz="2400" b="0" u="none"/>
          </a:p>
          <a:p>
            <a:pPr algn="just" eaLnBrk="1" hangingPunct="1">
              <a:buFont typeface="Wingdings" pitchFamily="2" charset="2"/>
              <a:buNone/>
            </a:pPr>
            <a:endParaRPr lang="tr-TR" altLang="tr-TR" sz="2400" b="0" u="none"/>
          </a:p>
          <a:p>
            <a:pPr algn="just" eaLnBrk="1" hangingPunct="1"/>
            <a:r>
              <a:rPr lang="en-GB" altLang="tr-TR" sz="2400" b="0" u="none"/>
              <a:t>To study standards drafted within or outside the Institution and to adopt draft standards as Turkish Standards after the approval stage</a:t>
            </a:r>
            <a:endParaRPr lang="tr-TR" altLang="tr-TR" sz="2400" b="0" u="none"/>
          </a:p>
          <a:p>
            <a:pPr algn="just" eaLnBrk="1" hangingPunct="1">
              <a:buFont typeface="Wingdings" pitchFamily="2" charset="2"/>
              <a:buNone/>
            </a:pPr>
            <a:endParaRPr lang="tr-TR" altLang="tr-TR" sz="2400" b="0" u="none"/>
          </a:p>
          <a:p>
            <a:pPr algn="just" eaLnBrk="1" hangingPunct="1"/>
            <a:r>
              <a:rPr lang="en-GB" altLang="tr-TR" sz="2400" b="0" u="none"/>
              <a:t>To publish the standards so adopted and to encourage their voluntary implementation</a:t>
            </a:r>
            <a:endParaRPr lang="tr-TR" altLang="tr-TR" sz="2400" b="0" u="none"/>
          </a:p>
          <a:p>
            <a:pPr algn="just" eaLnBrk="1" hangingPunct="1">
              <a:buFont typeface="Wingdings" pitchFamily="2" charset="2"/>
              <a:buNone/>
            </a:pPr>
            <a:endParaRPr lang="tr-TR" altLang="tr-TR" sz="2200" b="0" u="none"/>
          </a:p>
          <a:p>
            <a:pPr algn="just" eaLnBrk="1" hangingPunct="1"/>
            <a:endParaRPr lang="en-US" altLang="tr-TR" sz="2200" b="0" u="none"/>
          </a:p>
        </p:txBody>
      </p:sp>
      <p:sp>
        <p:nvSpPr>
          <p:cNvPr id="19462" name="Rectangle 3"/>
          <p:cNvSpPr>
            <a:spLocks noGrp="1" noChangeArrowheads="1"/>
          </p:cNvSpPr>
          <p:nvPr>
            <p:ph type="title"/>
          </p:nvPr>
        </p:nvSpPr>
        <p:spPr>
          <a:xfrm>
            <a:off x="0" y="0"/>
            <a:ext cx="9144000" cy="1052513"/>
          </a:xfrm>
        </p:spPr>
        <p:txBody>
          <a:bodyPr/>
          <a:lstStyle/>
          <a:p>
            <a:pPr eaLnBrk="1" hangingPunct="1"/>
            <a:r>
              <a:rPr lang="en-US" altLang="tr-TR" sz="3600" smtClean="0"/>
              <a:t>Duties</a:t>
            </a:r>
            <a:r>
              <a:rPr lang="tr-TR" altLang="tr-TR" sz="3600" smtClean="0"/>
              <a:t> in relation to standardization</a:t>
            </a:r>
            <a:endParaRPr lang="en-US" altLang="tr-TR" sz="3600" smtClean="0"/>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28386"/>
                                        </p:tgtEl>
                                        <p:attrNameLst>
                                          <p:attrName>style.visibility</p:attrName>
                                        </p:attrNameLst>
                                      </p:cBhvr>
                                      <p:to>
                                        <p:strVal val="visible"/>
                                      </p:to>
                                    </p:set>
                                    <p:animEffect transition="in" filter="fade">
                                      <p:cBhvr>
                                        <p:cTn id="7" dur="2000"/>
                                        <p:tgtEl>
                                          <p:spTgt spid="528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838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dirty="0" err="1">
                <a:solidFill>
                  <a:srgbClr val="FF0000"/>
                </a:solidFill>
                <a:effectLst>
                  <a:outerShdw blurRad="38100" dist="38100" dir="2700000" algn="tl">
                    <a:srgbClr val="C0C0C0"/>
                  </a:outerShdw>
                </a:effectLst>
              </a:rPr>
              <a:t>Standards</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Preparation</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Center</a:t>
            </a:r>
            <a:endParaRPr lang="tr-TR" sz="1000" dirty="0">
              <a:solidFill>
                <a:srgbClr val="FF0000"/>
              </a:solidFill>
              <a:effectLst>
                <a:outerShdw blurRad="38100" dist="38100" dir="2700000" algn="tl">
                  <a:srgbClr val="C0C0C0"/>
                </a:outerShdw>
              </a:effectLst>
            </a:endParaRPr>
          </a:p>
          <a:p>
            <a:pPr eaLnBrk="1" hangingPunct="1">
              <a:defRPr/>
            </a:pPr>
            <a:endParaRPr lang="tr-TR" dirty="0"/>
          </a:p>
          <a:p>
            <a:pPr eaLnBrk="1" hangingPunct="1">
              <a:defRPr/>
            </a:pPr>
            <a:r>
              <a:rPr lang="en-US" sz="1000" dirty="0"/>
              <a:t>©</a:t>
            </a:r>
            <a:r>
              <a:rPr lang="tr-TR" sz="1000" dirty="0"/>
              <a:t>2010 Türk Standardları Enstitüsü</a:t>
            </a:r>
          </a:p>
        </p:txBody>
      </p:sp>
      <p:sp>
        <p:nvSpPr>
          <p:cNvPr id="20484"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0C1656CE-0A43-44F8-8E48-C6A534426F85}" type="slidenum">
              <a:rPr lang="tr-TR" altLang="tr-TR" sz="1000" smtClean="0">
                <a:solidFill>
                  <a:srgbClr val="FF0000"/>
                </a:solidFill>
                <a:latin typeface="Verdana" pitchFamily="34" charset="0"/>
              </a:rPr>
              <a:pPr>
                <a:spcBef>
                  <a:spcPct val="0"/>
                </a:spcBef>
                <a:buClrTx/>
                <a:buSzTx/>
                <a:buFontTx/>
                <a:buNone/>
              </a:pPr>
              <a:t>7</a:t>
            </a:fld>
            <a:endParaRPr lang="tr-TR" altLang="tr-TR" sz="1000" smtClean="0">
              <a:solidFill>
                <a:srgbClr val="FF0000"/>
              </a:solidFill>
              <a:latin typeface="Verdana" pitchFamily="34" charset="0"/>
            </a:endParaRPr>
          </a:p>
        </p:txBody>
      </p:sp>
      <p:sp>
        <p:nvSpPr>
          <p:cNvPr id="20485" name="Rectangle 2"/>
          <p:cNvSpPr>
            <a:spLocks noGrp="1" noChangeArrowheads="1"/>
          </p:cNvSpPr>
          <p:nvPr>
            <p:ph type="title"/>
          </p:nvPr>
        </p:nvSpPr>
        <p:spPr/>
        <p:txBody>
          <a:bodyPr/>
          <a:lstStyle/>
          <a:p>
            <a:pPr eaLnBrk="1" hangingPunct="1"/>
            <a:r>
              <a:rPr lang="en-US" altLang="tr-TR" sz="3600" smtClean="0"/>
              <a:t>Duties</a:t>
            </a:r>
            <a:r>
              <a:rPr lang="tr-TR" altLang="tr-TR" sz="3600" smtClean="0"/>
              <a:t> in relation to standardization</a:t>
            </a:r>
          </a:p>
        </p:txBody>
      </p:sp>
      <p:sp>
        <p:nvSpPr>
          <p:cNvPr id="20486" name="Rectangle 3"/>
          <p:cNvSpPr>
            <a:spLocks noGrp="1" noChangeArrowheads="1"/>
          </p:cNvSpPr>
          <p:nvPr>
            <p:ph type="body" idx="1"/>
          </p:nvPr>
        </p:nvSpPr>
        <p:spPr>
          <a:xfrm>
            <a:off x="468313" y="1346200"/>
            <a:ext cx="8135937" cy="4530725"/>
          </a:xfrm>
        </p:spPr>
        <p:txBody>
          <a:bodyPr/>
          <a:lstStyle/>
          <a:p>
            <a:pPr algn="just" eaLnBrk="1" hangingPunct="1"/>
            <a:r>
              <a:rPr lang="en-GB" altLang="tr-TR" sz="2400" smtClean="0"/>
              <a:t>To conduct any scientific and technical study and research in the sphere of standards</a:t>
            </a:r>
            <a:r>
              <a:rPr lang="tr-TR" altLang="tr-TR" sz="2400" smtClean="0"/>
              <a:t>, </a:t>
            </a:r>
            <a:r>
              <a:rPr lang="en-GB" altLang="tr-TR" sz="2400" smtClean="0"/>
              <a:t>to follow up similar work undertaken in foreign countries, to establish relations and to collaborate with international standards organizations or foreign standards bodies</a:t>
            </a:r>
            <a:endParaRPr lang="tr-TR" altLang="tr-TR" sz="2400" smtClean="0"/>
          </a:p>
          <a:p>
            <a:pPr algn="just" eaLnBrk="1" hangingPunct="1">
              <a:buFont typeface="Wingdings" pitchFamily="2" charset="2"/>
              <a:buNone/>
            </a:pPr>
            <a:endParaRPr lang="tr-TR" altLang="tr-TR" sz="2400" smtClean="0"/>
          </a:p>
          <a:p>
            <a:pPr algn="just" eaLnBrk="1" hangingPunct="1"/>
            <a:r>
              <a:rPr lang="en-GB" altLang="tr-TR" sz="2400" smtClean="0"/>
              <a:t>To train personnel with the aim of introducing and developing standards-related activities in the country, and organize courses and seminars for this purpose</a:t>
            </a:r>
            <a:endParaRPr lang="tr-TR" altLang="tr-TR" sz="2400" smtClean="0"/>
          </a:p>
          <a:p>
            <a:pPr algn="just" eaLnBrk="1" hangingPunct="1">
              <a:buFont typeface="Wingdings" pitchFamily="2" charset="2"/>
              <a:buNone/>
            </a:pPr>
            <a:endParaRPr lang="en-GB" altLang="tr-TR" sz="2400" smtClean="0"/>
          </a:p>
          <a:p>
            <a:pPr algn="just" eaLnBrk="1" hangingPunct="1"/>
            <a:endParaRPr lang="tr-TR" altLang="tr-TR" sz="2400" smtClean="0"/>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Başlık 1"/>
          <p:cNvSpPr>
            <a:spLocks noGrp="1"/>
          </p:cNvSpPr>
          <p:nvPr>
            <p:ph type="title"/>
          </p:nvPr>
        </p:nvSpPr>
        <p:spPr/>
        <p:txBody>
          <a:bodyPr/>
          <a:lstStyle/>
          <a:p>
            <a:r>
              <a:rPr lang="tr-TR" altLang="tr-TR" smtClean="0"/>
              <a:t>Standard Preparation Activities</a:t>
            </a:r>
          </a:p>
        </p:txBody>
      </p:sp>
      <p:sp>
        <p:nvSpPr>
          <p:cNvPr id="21507" name="İçerik Yer Tutucusu 2"/>
          <p:cNvSpPr>
            <a:spLocks noGrp="1"/>
          </p:cNvSpPr>
          <p:nvPr>
            <p:ph idx="1"/>
          </p:nvPr>
        </p:nvSpPr>
        <p:spPr>
          <a:xfrm>
            <a:off x="250825" y="1635125"/>
            <a:ext cx="8713788" cy="4530725"/>
          </a:xfrm>
        </p:spPr>
        <p:txBody>
          <a:bodyPr/>
          <a:lstStyle/>
          <a:p>
            <a:r>
              <a:rPr lang="en-US" altLang="tr-TR" dirty="0" smtClean="0"/>
              <a:t>All activities related with standard development are carried out by Standards Preparation Center. </a:t>
            </a:r>
            <a:endParaRPr lang="tr-TR" altLang="tr-TR" dirty="0" smtClean="0"/>
          </a:p>
          <a:p>
            <a:r>
              <a:rPr lang="en-US" altLang="tr-TR" dirty="0" smtClean="0"/>
              <a:t>All Turkish </a:t>
            </a:r>
            <a:r>
              <a:rPr lang="tr-TR" altLang="tr-TR" dirty="0" smtClean="0"/>
              <a:t>n</a:t>
            </a:r>
            <a:r>
              <a:rPr lang="en-US" altLang="tr-TR" dirty="0" err="1" smtClean="0"/>
              <a:t>ational</a:t>
            </a:r>
            <a:r>
              <a:rPr lang="en-US" altLang="tr-TR" dirty="0" smtClean="0"/>
              <a:t> </a:t>
            </a:r>
            <a:r>
              <a:rPr lang="tr-TR" altLang="tr-TR" dirty="0" smtClean="0"/>
              <a:t>s</a:t>
            </a:r>
            <a:r>
              <a:rPr lang="en-US" altLang="tr-TR" dirty="0" err="1" smtClean="0"/>
              <a:t>tandards</a:t>
            </a:r>
            <a:r>
              <a:rPr lang="en-US" altLang="tr-TR" dirty="0" smtClean="0"/>
              <a:t> are developed by the </a:t>
            </a:r>
            <a:r>
              <a:rPr lang="tr-TR" altLang="tr-TR" dirty="0" smtClean="0"/>
              <a:t>t</a:t>
            </a:r>
            <a:r>
              <a:rPr lang="en-US" altLang="tr-TR" dirty="0" err="1" smtClean="0"/>
              <a:t>echnical</a:t>
            </a:r>
            <a:r>
              <a:rPr lang="en-US" altLang="tr-TR" dirty="0" smtClean="0"/>
              <a:t> </a:t>
            </a:r>
            <a:r>
              <a:rPr lang="tr-TR" altLang="tr-TR" dirty="0" smtClean="0"/>
              <a:t>c</a:t>
            </a:r>
            <a:r>
              <a:rPr lang="en-US" altLang="tr-TR" dirty="0" err="1" smtClean="0"/>
              <a:t>ommittees</a:t>
            </a:r>
            <a:r>
              <a:rPr lang="en-US" altLang="tr-TR" dirty="0" smtClean="0"/>
              <a:t> established under the Head of Standards Preparation Center. </a:t>
            </a:r>
            <a:endParaRPr lang="tr-TR" altLang="tr-TR" dirty="0" smtClean="0"/>
          </a:p>
          <a:p>
            <a:r>
              <a:rPr lang="en-US" altLang="tr-TR" dirty="0" smtClean="0"/>
              <a:t>Only standards which are prepared/approved by TSE, shall become Turkish National Standard, abbreviated as </a:t>
            </a:r>
            <a:r>
              <a:rPr lang="en-US" altLang="tr-TR" b="1" dirty="0" smtClean="0"/>
              <a:t>«TS». </a:t>
            </a:r>
            <a:endParaRPr lang="tr-TR" altLang="tr-TR" b="1" dirty="0" smtClean="0"/>
          </a:p>
          <a:p>
            <a:r>
              <a:rPr lang="en-US" altLang="tr-TR" dirty="0" smtClean="0"/>
              <a:t>TSE standards are totally </a:t>
            </a:r>
            <a:r>
              <a:rPr lang="en-US" altLang="tr-TR" b="1" dirty="0" smtClean="0"/>
              <a:t>voluntary</a:t>
            </a:r>
            <a:r>
              <a:rPr lang="en-US" altLang="tr-TR" dirty="0" smtClean="0"/>
              <a:t>.</a:t>
            </a:r>
            <a:endParaRPr lang="tr-TR" altLang="tr-TR" dirty="0" smtClean="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21509"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AF24158A-562A-42AB-A78B-902A75D3EE4C}" type="slidenum">
              <a:rPr lang="tr-TR" altLang="tr-TR" sz="1000" smtClean="0">
                <a:solidFill>
                  <a:srgbClr val="FF0000"/>
                </a:solidFill>
                <a:latin typeface="Verdana" pitchFamily="34" charset="0"/>
              </a:rPr>
              <a:pPr>
                <a:spcBef>
                  <a:spcPct val="0"/>
                </a:spcBef>
                <a:buClrTx/>
                <a:buSzTx/>
                <a:buFontTx/>
                <a:buNone/>
              </a:pPr>
              <a:t>8</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a:solidFill>
                  <a:srgbClr val="FF0000"/>
                </a:solidFill>
                <a:effectLst>
                  <a:outerShdw blurRad="38100" dist="38100" dir="2700000" algn="tl">
                    <a:srgbClr val="C0C0C0"/>
                  </a:outerShdw>
                </a:effectLst>
              </a:rPr>
              <a:t>Standards Preparation Center</a:t>
            </a:r>
          </a:p>
          <a:p>
            <a:pPr eaLnBrk="1" hangingPunct="1">
              <a:defRPr/>
            </a:pPr>
            <a:endParaRPr lang="tr-TR"/>
          </a:p>
          <a:p>
            <a:pPr eaLnBrk="1" hangingPunct="1">
              <a:defRPr/>
            </a:pPr>
            <a:r>
              <a:rPr lang="en-US" sz="1000"/>
              <a:t>©</a:t>
            </a:r>
            <a:r>
              <a:rPr lang="tr-TR" sz="1000"/>
              <a:t>2010 Türk Standardları Enstitüsü</a:t>
            </a:r>
          </a:p>
        </p:txBody>
      </p:sp>
      <p:sp>
        <p:nvSpPr>
          <p:cNvPr id="22532"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A06C11AA-201F-4443-9D35-902553FC6B77}" type="slidenum">
              <a:rPr lang="tr-TR" altLang="tr-TR" sz="1000" smtClean="0">
                <a:solidFill>
                  <a:srgbClr val="FF0000"/>
                </a:solidFill>
                <a:latin typeface="Verdana" pitchFamily="34" charset="0"/>
              </a:rPr>
              <a:pPr>
                <a:spcBef>
                  <a:spcPct val="0"/>
                </a:spcBef>
                <a:buClrTx/>
                <a:buSzTx/>
                <a:buFontTx/>
                <a:buNone/>
              </a:pPr>
              <a:t>9</a:t>
            </a:fld>
            <a:endParaRPr lang="tr-TR" altLang="tr-TR" sz="1000" smtClean="0">
              <a:solidFill>
                <a:srgbClr val="FF0000"/>
              </a:solidFill>
              <a:latin typeface="Verdana" pitchFamily="34" charset="0"/>
            </a:endParaRPr>
          </a:p>
        </p:txBody>
      </p:sp>
      <p:sp>
        <p:nvSpPr>
          <p:cNvPr id="22533" name="Rectangle 2"/>
          <p:cNvSpPr>
            <a:spLocks noGrp="1" noChangeArrowheads="1"/>
          </p:cNvSpPr>
          <p:nvPr>
            <p:ph type="title"/>
          </p:nvPr>
        </p:nvSpPr>
        <p:spPr/>
        <p:txBody>
          <a:bodyPr/>
          <a:lstStyle/>
          <a:p>
            <a:pPr eaLnBrk="1" hangingPunct="1"/>
            <a:r>
              <a:rPr lang="tr-TR" altLang="tr-TR" sz="3600" smtClean="0"/>
              <a:t>Standard Preparation Activities</a:t>
            </a:r>
            <a:endParaRPr lang="en-US" altLang="tr-TR" sz="3600" smtClean="0"/>
          </a:p>
        </p:txBody>
      </p:sp>
      <p:pic>
        <p:nvPicPr>
          <p:cNvPr id="22534" name="İçerik Yer Tutucusu 7"/>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a:xfrm>
            <a:off x="539750" y="1844675"/>
            <a:ext cx="8147050" cy="4248150"/>
          </a:xfrm>
        </p:spPr>
      </p:pic>
      <p:sp>
        <p:nvSpPr>
          <p:cNvPr id="22535" name="Dikdörtgen 2"/>
          <p:cNvSpPr>
            <a:spLocks noChangeArrowheads="1"/>
          </p:cNvSpPr>
          <p:nvPr/>
        </p:nvSpPr>
        <p:spPr bwMode="auto">
          <a:xfrm>
            <a:off x="827088" y="1125538"/>
            <a:ext cx="79930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r>
              <a:rPr lang="es-ES" altLang="tr-TR" sz="2400" b="0" u="none"/>
              <a:t>Organization chart of standards preparation center</a:t>
            </a:r>
            <a:endParaRPr lang="tr-TR" altLang="tr-TR" sz="2400" b="0" u="none"/>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Level">
  <a:themeElements>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Level">
      <a:majorFont>
        <a:latin typeface="Verdana"/>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800" b="1"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800" b="1" i="0" u="sng" strike="noStrike" cap="none" normalizeH="0" baseline="0" smtClean="0">
            <a:ln>
              <a:noFill/>
            </a:ln>
            <a:solidFill>
              <a:schemeClr val="tx1"/>
            </a:solidFill>
            <a:effectLst/>
            <a:latin typeface="Arial" charset="0"/>
          </a:defRPr>
        </a:defPPr>
      </a:lstStyle>
    </a:lnDef>
  </a:objectDefaults>
  <a:extraClrSchemeLst>
    <a:extraClrScheme>
      <a:clrScheme name="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Level</Template>
  <TotalTime>12129</TotalTime>
  <Words>2800</Words>
  <Application>Microsoft Office PowerPoint</Application>
  <PresentationFormat>Ekran Gösterisi (4:3)</PresentationFormat>
  <Paragraphs>581</Paragraphs>
  <Slides>56</Slides>
  <Notes>0</Notes>
  <HiddenSlides>0</HiddenSlides>
  <MMClips>0</MMClips>
  <ScaleCrop>false</ScaleCrop>
  <HeadingPairs>
    <vt:vector size="4" baseType="variant">
      <vt:variant>
        <vt:lpstr>Tema</vt:lpstr>
      </vt:variant>
      <vt:variant>
        <vt:i4>1</vt:i4>
      </vt:variant>
      <vt:variant>
        <vt:lpstr>Slayt Başlıkları</vt:lpstr>
      </vt:variant>
      <vt:variant>
        <vt:i4>56</vt:i4>
      </vt:variant>
    </vt:vector>
  </HeadingPairs>
  <TitlesOfParts>
    <vt:vector size="57" baseType="lpstr">
      <vt:lpstr>Level</vt:lpstr>
      <vt:lpstr>PowerPoint Sunusu</vt:lpstr>
      <vt:lpstr>TurkIsh standards InstItutIon and NatIonal standardIzatIon process</vt:lpstr>
      <vt:lpstr>The law of the Municipality of Bursa</vt:lpstr>
      <vt:lpstr>Establishment of TSE</vt:lpstr>
      <vt:lpstr>Main activities of TSE</vt:lpstr>
      <vt:lpstr>Duties in relation to standardization</vt:lpstr>
      <vt:lpstr>Duties in relation to standardization</vt:lpstr>
      <vt:lpstr>Standard Preparation Activities</vt:lpstr>
      <vt:lpstr>Standard Preparation Activities</vt:lpstr>
      <vt:lpstr>National Technical Committees</vt:lpstr>
      <vt:lpstr>Types of Turkish Standards</vt:lpstr>
      <vt:lpstr>PowerPoint Sunusu</vt:lpstr>
      <vt:lpstr>Types of Turkish Standards</vt:lpstr>
      <vt:lpstr>PowerPoint Sunusu</vt:lpstr>
      <vt:lpstr>Types of Turkish Standards</vt:lpstr>
      <vt:lpstr>PowerPoint Sunusu</vt:lpstr>
      <vt:lpstr>Types of Turkish Standards</vt:lpstr>
      <vt:lpstr>PowerPoint Sunusu</vt:lpstr>
      <vt:lpstr>NatIonal Standard PreparatIon Process</vt:lpstr>
      <vt:lpstr>Standard Preparation Process</vt:lpstr>
      <vt:lpstr>  Standards preparation process</vt:lpstr>
      <vt:lpstr>New work item proposal to work program</vt:lpstr>
      <vt:lpstr>  Standards preparation process</vt:lpstr>
      <vt:lpstr>Working Group/Rapporteur  Assignment</vt:lpstr>
      <vt:lpstr>  Standards preparation process</vt:lpstr>
      <vt:lpstr>Voting/commenting period (enquiry)</vt:lpstr>
      <vt:lpstr>  Standards preparation process</vt:lpstr>
      <vt:lpstr>Approval stage/Technical board</vt:lpstr>
      <vt:lpstr>Standards preparation process</vt:lpstr>
      <vt:lpstr>  Standards preparation process</vt:lpstr>
      <vt:lpstr>Systematic review (for 5 year)</vt:lpstr>
      <vt:lpstr>InternatIonal and European RelatIons Standards </vt:lpstr>
      <vt:lpstr>  International Relations</vt:lpstr>
      <vt:lpstr>  CEN/CLC-Membership</vt:lpstr>
      <vt:lpstr>Mırror commIttees</vt:lpstr>
      <vt:lpstr>What is Mirror Committee?</vt:lpstr>
      <vt:lpstr>Mirror committee</vt:lpstr>
      <vt:lpstr>PowerPoint Sunusu</vt:lpstr>
      <vt:lpstr>Beginning of Mirror Committees</vt:lpstr>
      <vt:lpstr>Establishment of Mirror Committees</vt:lpstr>
      <vt:lpstr>Working Principle</vt:lpstr>
      <vt:lpstr>Advantages of Membership</vt:lpstr>
      <vt:lpstr>Duties and Rights of Members</vt:lpstr>
      <vt:lpstr>Duties and Rights of Members</vt:lpstr>
      <vt:lpstr>Commenting on documents</vt:lpstr>
      <vt:lpstr>PowerPoint Sunusu</vt:lpstr>
      <vt:lpstr>  International and European standardization      works</vt:lpstr>
      <vt:lpstr>International and European standardization    works</vt:lpstr>
      <vt:lpstr>  International and European standardization    works</vt:lpstr>
      <vt:lpstr>Attending the ISO/IEC/CEN/CENELEC Technical Committees (TCs) Meetings</vt:lpstr>
      <vt:lpstr>Attending the ISO/IEC/CEN/CENELEC Technical Committees (TCs) Meetings</vt:lpstr>
      <vt:lpstr>Being a Member of Mirror Committees</vt:lpstr>
      <vt:lpstr>Mirror Committees</vt:lpstr>
      <vt:lpstr>National Mirror Committees</vt:lpstr>
      <vt:lpstr>Mirror Technical Committees</vt:lpstr>
      <vt:lpstr>References</vt:lpstr>
    </vt:vector>
  </TitlesOfParts>
  <Company>tse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Bilgi Güvenliği Yönetimi ve Standardlar</dc:title>
  <dc:creator>tgokhun</dc:creator>
  <cp:lastModifiedBy>Hatice BEKTAŞ</cp:lastModifiedBy>
  <cp:revision>557</cp:revision>
  <cp:lastPrinted>2015-10-20T11:54:09Z</cp:lastPrinted>
  <dcterms:created xsi:type="dcterms:W3CDTF">2004-02-15T00:03:36Z</dcterms:created>
  <dcterms:modified xsi:type="dcterms:W3CDTF">2016-03-03T14:44:20Z</dcterms:modified>
</cp:coreProperties>
</file>